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handoutMasterIdLst>
    <p:handoutMasterId r:id="rId22"/>
  </p:handoutMasterIdLst>
  <p:sldIdLst>
    <p:sldId id="356" r:id="rId2"/>
    <p:sldId id="358" r:id="rId3"/>
    <p:sldId id="357" r:id="rId4"/>
    <p:sldId id="323" r:id="rId5"/>
    <p:sldId id="322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62" r:id="rId16"/>
    <p:sldId id="360" r:id="rId17"/>
    <p:sldId id="363" r:id="rId18"/>
    <p:sldId id="334" r:id="rId19"/>
    <p:sldId id="335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FF00FF"/>
    <a:srgbClr val="FFFF00"/>
    <a:srgbClr val="996633"/>
    <a:srgbClr val="00FF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3" autoAdjust="0"/>
    <p:restoredTop sz="94660"/>
  </p:normalViewPr>
  <p:slideViewPr>
    <p:cSldViewPr>
      <p:cViewPr>
        <p:scale>
          <a:sx n="80" d="100"/>
          <a:sy n="80" d="100"/>
        </p:scale>
        <p:origin x="-70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2DBD1-A263-FE49-AA82-681BE6E96125}" type="datetimeFigureOut">
              <a:rPr lang="en-US" smtClean="0"/>
              <a:t>07-Aug-15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46CC7-B812-9E48-AC3A-2A24B22CA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16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8B3FF-CDBC-40CB-9A70-B7D545E227DC}" type="datetimeFigureOut">
              <a:rPr lang="en-AU" smtClean="0"/>
              <a:pPr/>
              <a:t>7/08/2015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FA8BF-A967-4329-992D-E11EBD448BD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6967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Naslov radionice izabran je prema knjizi Williama Glassera </a:t>
            </a:r>
            <a:r>
              <a:rPr lang="hr-HR" i="1" dirty="0" smtClean="0"/>
              <a:t>Preuzmi odgovornost za svoj život</a:t>
            </a:r>
            <a:r>
              <a:rPr lang="en-NZ" i="1" dirty="0" smtClean="0"/>
              <a:t> </a:t>
            </a:r>
            <a:r>
              <a:rPr lang="hr-HR" dirty="0" smtClean="0"/>
              <a:t>(2011), ali ne slijedi njezin sadržaj.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A8BF-A967-4329-992D-E11EBD448BD4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7497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Provjeri je li došlo do kakve promjene i misliš li da sad imaš informaciju koja ti pomaže da preuzmeš djelotvornu</a:t>
            </a:r>
            <a:r>
              <a:rPr lang="hr-HR" baseline="0" dirty="0" smtClean="0"/>
              <a:t> kontrolu nad svojim životom.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094BD-E138-4077-BFA6-F097022AFBBA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1970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aseline="0" dirty="0" smtClean="0"/>
              <a:t>Ovaj </a:t>
            </a:r>
            <a:r>
              <a:rPr lang="en-NZ" baseline="0" dirty="0" smtClean="0"/>
              <a:t>PowerPoint </a:t>
            </a:r>
            <a:r>
              <a:rPr lang="hr-HR" baseline="0" dirty="0" smtClean="0"/>
              <a:t>je, kao predstavnik Vijeća WGI za Južnu Ameriku u </a:t>
            </a:r>
            <a:r>
              <a:rPr lang="en-NZ" baseline="0" dirty="0" err="1" smtClean="0"/>
              <a:t>Toront</a:t>
            </a:r>
            <a:r>
              <a:rPr lang="hr-HR" baseline="0" dirty="0" smtClean="0"/>
              <a:t>u</a:t>
            </a:r>
            <a:r>
              <a:rPr lang="en-NZ" baseline="0" dirty="0" smtClean="0"/>
              <a:t>  </a:t>
            </a:r>
            <a:r>
              <a:rPr lang="hr-HR" baseline="0" dirty="0" smtClean="0"/>
              <a:t>koristio  </a:t>
            </a:r>
            <a:r>
              <a:rPr lang="en-NZ" baseline="0" dirty="0" smtClean="0"/>
              <a:t>Juan Pablo </a:t>
            </a:r>
            <a:r>
              <a:rPr lang="en-NZ" baseline="0" dirty="0" err="1" smtClean="0"/>
              <a:t>Aljure</a:t>
            </a:r>
            <a:r>
              <a:rPr lang="hr-HR" baseline="0" dirty="0" smtClean="0"/>
              <a:t> iz Kolumbije.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A8BF-A967-4329-992D-E11EBD448BD4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1161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Ova aktivnost nije u Priručniku za facilitatora (</a:t>
            </a:r>
            <a:r>
              <a:rPr lang="en-NZ" dirty="0" smtClean="0"/>
              <a:t>FG</a:t>
            </a:r>
            <a:r>
              <a:rPr lang="hr-HR" dirty="0" smtClean="0"/>
              <a:t>)</a:t>
            </a:r>
            <a:r>
              <a:rPr lang="en-NZ" dirty="0" smtClean="0"/>
              <a:t>.</a:t>
            </a:r>
            <a:r>
              <a:rPr lang="en-NZ" baseline="0" dirty="0" smtClean="0"/>
              <a:t>  </a:t>
            </a:r>
            <a:r>
              <a:rPr lang="hr-HR" baseline="0" dirty="0" smtClean="0"/>
              <a:t>Zahtijeva kartice i mogućnost puštanja glazbe.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A8BF-A967-4329-992D-E11EBD448BD4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1187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Najprije ispuni stranicu </a:t>
            </a:r>
            <a:r>
              <a:rPr lang="en-NZ" dirty="0" smtClean="0"/>
              <a:t>6.  </a:t>
            </a:r>
            <a:r>
              <a:rPr lang="hr-HR" dirty="0" smtClean="0"/>
              <a:t>Na kraju radionice</a:t>
            </a:r>
            <a:r>
              <a:rPr lang="hr-HR" baseline="0" dirty="0" smtClean="0"/>
              <a:t> ćeš naći rezultat svojih odgovora na sva pitanja. (</a:t>
            </a:r>
            <a:r>
              <a:rPr lang="en-NZ" dirty="0" smtClean="0"/>
              <a:t>Research Data Collection document</a:t>
            </a:r>
            <a:r>
              <a:rPr lang="hr-HR" dirty="0" smtClean="0"/>
              <a:t>)</a:t>
            </a:r>
            <a:r>
              <a:rPr lang="en-NZ" dirty="0" smtClean="0"/>
              <a:t>.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A8BF-A967-4329-992D-E11EBD448BD4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7621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Ova igra nije u Vodiču,</a:t>
            </a:r>
            <a:r>
              <a:rPr lang="hr-HR" baseline="0" dirty="0" smtClean="0"/>
              <a:t> ali se može koristiti, ako želite.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A8BF-A967-4329-992D-E11EBD448BD4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42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A8BF-A967-4329-992D-E11EBD448BD4}" type="slidenum">
              <a:rPr lang="en-AU" smtClean="0"/>
              <a:pPr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8514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Ovo imam kao handout</a:t>
            </a:r>
            <a:r>
              <a:rPr lang="hr-HR" baseline="0" dirty="0" smtClean="0"/>
              <a:t> koji podijelim i pokupim na kraju. Dobivamo podatke za istraživanje. Inače možemo koristiti </a:t>
            </a:r>
            <a:r>
              <a:rPr lang="hr-HR" baseline="0" smtClean="0"/>
              <a:t>samo uz </a:t>
            </a:r>
            <a:r>
              <a:rPr lang="hr-HR" baseline="0" dirty="0" smtClean="0"/>
              <a:t>raspravu u parovima ili malim grupama.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094BD-E138-4077-BFA6-F097022AFBBA}" type="slidenum">
              <a:rPr lang="en-AU" smtClean="0"/>
              <a:pPr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9879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6A39-503E-4867-A333-F706DD41F9F7}" type="datetime1">
              <a:rPr lang="en-AU" smtClean="0"/>
              <a:t>7/08/2015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William Glasser International 2014</a:t>
            </a:r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92362A-6254-432F-8691-95E7CEE5A0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40F9-3898-4AE7-AC7E-5E27DF117703}" type="datetime1">
              <a:rPr lang="en-AU" smtClean="0"/>
              <a:t>7/08/2015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William Glasser International 2014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2362A-6254-432F-8691-95E7CEE5A0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E3D8-F3D8-4DC6-BBB0-064953AD4412}" type="datetime1">
              <a:rPr lang="en-AU" smtClean="0"/>
              <a:t>7/08/2015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William Glasser International 2014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2362A-6254-432F-8691-95E7CEE5A0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7ACF-FAB9-40D3-8FD2-388FEB03DBF6}" type="datetime1">
              <a:rPr lang="en-AU" smtClean="0"/>
              <a:t>7/08/2015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William Glasser International 2014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2362A-6254-432F-8691-95E7CEE5A0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3078-C6BD-4686-8DB8-B79C7F824457}" type="datetime1">
              <a:rPr lang="en-AU" smtClean="0"/>
              <a:t>7/08/2015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92362A-6254-432F-8691-95E7CEE5A03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mtClean="0"/>
              <a:t>William Glasser International 2014</a:t>
            </a:r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11A2-4004-49A4-910E-30092F819087}" type="datetime1">
              <a:rPr lang="en-AU" smtClean="0"/>
              <a:t>7/08/2015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William Glasser International 2014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2362A-6254-432F-8691-95E7CEE5A0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97C1-4E53-4295-9B59-3BB40CF24224}" type="datetime1">
              <a:rPr lang="en-AU" smtClean="0"/>
              <a:t>7/08/2015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William Glasser International 2014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2362A-6254-432F-8691-95E7CEE5A0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82D55-72CF-4A4A-B622-2E10B965D8B7}" type="datetime1">
              <a:rPr lang="en-AU" smtClean="0"/>
              <a:t>7/08/2015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William Glasser International 2014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2362A-6254-432F-8691-95E7CEE5A0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B8A8-6AA5-460E-B620-F268C3227871}" type="datetime1">
              <a:rPr lang="en-AU" smtClean="0"/>
              <a:t>7/08/2015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William Glasser International 2014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2362A-6254-432F-8691-95E7CEE5A0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96DE-B5C1-44CB-85D9-DD83BCDD6893}" type="datetime1">
              <a:rPr lang="en-AU" smtClean="0"/>
              <a:t>7/08/2015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William Glasser International 2014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2362A-6254-432F-8691-95E7CEE5A03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6279-27F9-4928-9BFC-5B3ACDCB2482}" type="datetime1">
              <a:rPr lang="en-AU" smtClean="0"/>
              <a:t>7/08/2015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William Glasser International 2014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92362A-6254-432F-8691-95E7CEE5A03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A408045-00B7-4E3F-A959-5C37497851CC}" type="datetime1">
              <a:rPr lang="en-AU" smtClean="0"/>
              <a:t>7/08/2015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William Glasser International 2014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F92362A-6254-432F-8691-95E7CEE5A03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1371600"/>
          </a:xfrm>
        </p:spPr>
        <p:txBody>
          <a:bodyPr/>
          <a:lstStyle/>
          <a:p>
            <a:r>
              <a:rPr lang="hr-HR" dirty="0" smtClean="0"/>
              <a:t>uzorak</a:t>
            </a:r>
            <a:r>
              <a:rPr lang="en-NZ" dirty="0" smtClean="0"/>
              <a:t> Powerp0int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Ovo je uzorak</a:t>
            </a:r>
            <a:r>
              <a:rPr lang="en-NZ" dirty="0" smtClean="0">
                <a:solidFill>
                  <a:srgbClr val="FF0000"/>
                </a:solidFill>
              </a:rPr>
              <a:t> PowerPoint</a:t>
            </a:r>
            <a:r>
              <a:rPr lang="hr-HR" dirty="0" smtClean="0">
                <a:solidFill>
                  <a:srgbClr val="FF0000"/>
                </a:solidFill>
              </a:rPr>
              <a:t> prezentacija</a:t>
            </a:r>
            <a:r>
              <a:rPr lang="en-NZ" dirty="0" smtClean="0">
                <a:solidFill>
                  <a:srgbClr val="FF0000"/>
                </a:solidFill>
              </a:rPr>
              <a:t>. </a:t>
            </a:r>
            <a:r>
              <a:rPr lang="hr-HR" dirty="0" smtClean="0">
                <a:solidFill>
                  <a:srgbClr val="FF0000"/>
                </a:solidFill>
              </a:rPr>
              <a:t>Možete izabrati da ga koristite, ali i ne morate koristiti niti jednu</a:t>
            </a:r>
            <a:r>
              <a:rPr lang="en-NZ" dirty="0" smtClean="0">
                <a:solidFill>
                  <a:srgbClr val="FF0000"/>
                </a:solidFill>
              </a:rPr>
              <a:t>.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Slobodno iskoristite što želite iz ovoga</a:t>
            </a:r>
            <a:r>
              <a:rPr lang="en-NZ" dirty="0" smtClean="0">
                <a:solidFill>
                  <a:srgbClr val="FF0000"/>
                </a:solidFill>
              </a:rPr>
              <a:t>, </a:t>
            </a:r>
            <a:r>
              <a:rPr lang="hr-HR" dirty="0" smtClean="0">
                <a:solidFill>
                  <a:srgbClr val="FF0000"/>
                </a:solidFill>
              </a:rPr>
              <a:t>a izradite svoj prema aktivnostima koje ćete izabrati. Ovaj se pretežito osniva</a:t>
            </a:r>
            <a:r>
              <a:rPr lang="en-NZ" dirty="0" smtClean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na radionici provedenoj na WGI konferenciji u</a:t>
            </a:r>
            <a:r>
              <a:rPr lang="en-NZ" dirty="0" smtClean="0">
                <a:solidFill>
                  <a:srgbClr val="FF0000"/>
                </a:solidFill>
              </a:rPr>
              <a:t> </a:t>
            </a:r>
            <a:r>
              <a:rPr lang="en-NZ" dirty="0" err="1" smtClean="0">
                <a:solidFill>
                  <a:srgbClr val="FF0000"/>
                </a:solidFill>
              </a:rPr>
              <a:t>Toront</a:t>
            </a:r>
            <a:r>
              <a:rPr lang="hr-HR" dirty="0" smtClean="0">
                <a:solidFill>
                  <a:srgbClr val="FF0000"/>
                </a:solidFill>
              </a:rPr>
              <a:t>u</a:t>
            </a:r>
            <a:r>
              <a:rPr lang="en-NZ" dirty="0" smtClean="0">
                <a:solidFill>
                  <a:srgbClr val="FF0000"/>
                </a:solidFill>
              </a:rPr>
              <a:t> 2014</a:t>
            </a:r>
            <a:r>
              <a:rPr lang="hr-HR" dirty="0" smtClean="0">
                <a:solidFill>
                  <a:srgbClr val="FF0000"/>
                </a:solidFill>
              </a:rPr>
              <a:t>.</a:t>
            </a:r>
            <a:endParaRPr lang="en-NZ" dirty="0" smtClean="0">
              <a:solidFill>
                <a:srgbClr val="FF0000"/>
              </a:solidFill>
            </a:endParaRPr>
          </a:p>
          <a:p>
            <a:r>
              <a:rPr lang="hr-HR" dirty="0" smtClean="0">
                <a:solidFill>
                  <a:srgbClr val="FF0000"/>
                </a:solidFill>
              </a:rPr>
              <a:t>Gdje treba, umetnite broj stranice Vježbenice za polaznike radionice</a:t>
            </a:r>
            <a:r>
              <a:rPr lang="en-NZ" dirty="0" smtClean="0">
                <a:solidFill>
                  <a:srgbClr val="FF0000"/>
                </a:solidFill>
              </a:rPr>
              <a:t> (</a:t>
            </a:r>
            <a:r>
              <a:rPr lang="hr-HR" dirty="0" smtClean="0">
                <a:solidFill>
                  <a:srgbClr val="FF0000"/>
                </a:solidFill>
              </a:rPr>
              <a:t>V</a:t>
            </a:r>
            <a:r>
              <a:rPr lang="en-NZ" dirty="0" smtClean="0">
                <a:solidFill>
                  <a:srgbClr val="FF0000"/>
                </a:solidFill>
              </a:rPr>
              <a:t>) </a:t>
            </a:r>
            <a:r>
              <a:rPr lang="hr-HR" dirty="0" smtClean="0">
                <a:solidFill>
                  <a:srgbClr val="FF0000"/>
                </a:solidFill>
              </a:rPr>
              <a:t>da im omogućite da ju brzo nađu.</a:t>
            </a:r>
            <a:endParaRPr lang="en-NZ" dirty="0">
              <a:solidFill>
                <a:srgbClr val="FF0000"/>
              </a:solidFill>
            </a:endParaRPr>
          </a:p>
          <a:p>
            <a:r>
              <a:rPr lang="hr-HR" dirty="0" smtClean="0">
                <a:solidFill>
                  <a:srgbClr val="FF0000"/>
                </a:solidFill>
              </a:rPr>
              <a:t>Molimo vas da  na prvi slajd stavite logo WGI, te da zadržite footer. </a:t>
            </a:r>
            <a:endParaRPr lang="en-NZ" dirty="0" smtClean="0">
              <a:solidFill>
                <a:srgbClr val="FF0000"/>
              </a:solidFill>
            </a:endParaRPr>
          </a:p>
          <a:p>
            <a:r>
              <a:rPr lang="hr-HR" dirty="0" smtClean="0">
                <a:solidFill>
                  <a:srgbClr val="FF0000"/>
                </a:solidFill>
              </a:rPr>
              <a:t>Ispod nekih slajdova su bilješke.</a:t>
            </a:r>
            <a:r>
              <a:rPr lang="en-NZ" dirty="0" smtClean="0">
                <a:solidFill>
                  <a:srgbClr val="FF0000"/>
                </a:solidFill>
              </a:rPr>
              <a:t> 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Svaki video </a:t>
            </a:r>
            <a:r>
              <a:rPr lang="hr-HR" dirty="0" smtClean="0">
                <a:solidFill>
                  <a:srgbClr val="FF0000"/>
                </a:solidFill>
              </a:rPr>
              <a:t>klip </a:t>
            </a:r>
            <a:r>
              <a:rPr lang="hr-HR" dirty="0" smtClean="0">
                <a:solidFill>
                  <a:srgbClr val="FF0000"/>
                </a:solidFill>
              </a:rPr>
              <a:t>koji želite koristiti unutar </a:t>
            </a:r>
            <a:r>
              <a:rPr lang="en-NZ" dirty="0" smtClean="0">
                <a:solidFill>
                  <a:srgbClr val="FF0000"/>
                </a:solidFill>
              </a:rPr>
              <a:t>PowerPoint</a:t>
            </a:r>
            <a:r>
              <a:rPr lang="hr-HR" dirty="0" smtClean="0">
                <a:solidFill>
                  <a:srgbClr val="FF0000"/>
                </a:solidFill>
              </a:rPr>
              <a:t>-a mora biti u vašem </a:t>
            </a:r>
            <a:r>
              <a:rPr lang="hr-HR" dirty="0">
                <a:solidFill>
                  <a:srgbClr val="FF0000"/>
                </a:solidFill>
              </a:rPr>
              <a:t>r</a:t>
            </a:r>
            <a:r>
              <a:rPr lang="hr-HR" dirty="0" smtClean="0">
                <a:solidFill>
                  <a:srgbClr val="FF0000"/>
                </a:solidFill>
              </a:rPr>
              <a:t>ačunalu.</a:t>
            </a:r>
            <a:endParaRPr lang="en-NZ" dirty="0" smtClean="0">
              <a:solidFill>
                <a:srgbClr val="FF0000"/>
              </a:solidFill>
            </a:endParaRPr>
          </a:p>
          <a:p>
            <a:r>
              <a:rPr lang="hr-HR" dirty="0" smtClean="0">
                <a:solidFill>
                  <a:srgbClr val="FF0000"/>
                </a:solidFill>
              </a:rPr>
              <a:t>Sretno!</a:t>
            </a:r>
            <a:endParaRPr lang="en-NZ" dirty="0" smtClean="0">
              <a:solidFill>
                <a:srgbClr val="FF0000"/>
              </a:solidFill>
            </a:endParaRPr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291264" cy="283845"/>
          </a:xfrm>
        </p:spPr>
        <p:txBody>
          <a:bodyPr/>
          <a:lstStyle/>
          <a:p>
            <a:pPr algn="ctr"/>
            <a:r>
              <a:rPr lang="en-AU" smtClean="0">
                <a:solidFill>
                  <a:schemeClr val="bg1">
                    <a:lumMod val="50000"/>
                  </a:schemeClr>
                </a:solidFill>
              </a:rPr>
              <a:t>William Glasser International 2014</a:t>
            </a:r>
            <a:endParaRPr lang="en-AU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65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07088" cy="1371600"/>
          </a:xfrm>
        </p:spPr>
        <p:txBody>
          <a:bodyPr/>
          <a:lstStyle/>
          <a:p>
            <a:r>
              <a:rPr lang="hr-HR" dirty="0" smtClean="0"/>
              <a:t>SREDIŠTE K</a:t>
            </a:r>
            <a:r>
              <a:rPr lang="en-US" dirty="0" err="1" smtClean="0"/>
              <a:t>ontrol</a:t>
            </a:r>
            <a:r>
              <a:rPr lang="hr-HR" dirty="0" smtClean="0"/>
              <a:t>E</a:t>
            </a:r>
            <a:r>
              <a:rPr lang="en-US" dirty="0" smtClean="0"/>
              <a:t>: 1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Zašto stanemo kad se upali crveno svijetlo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hr-HR" dirty="0" smtClean="0"/>
              <a:t>Zašto odgovarate na zvuk mobitela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256" y="1738776"/>
            <a:ext cx="1823171" cy="210231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9886" y="4168971"/>
            <a:ext cx="2216914" cy="195719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435280" cy="283845"/>
          </a:xfrm>
        </p:spPr>
        <p:txBody>
          <a:bodyPr/>
          <a:lstStyle/>
          <a:p>
            <a:pPr algn="ctr"/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William Glasser International 2014</a:t>
            </a:r>
            <a:endParaRPr lang="en-A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2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89300" y="274638"/>
            <a:ext cx="5854700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SREDIŠTE K</a:t>
            </a:r>
            <a:r>
              <a:rPr lang="en-US" dirty="0" err="1"/>
              <a:t>ontrol</a:t>
            </a:r>
            <a:r>
              <a:rPr lang="hr-HR" dirty="0" smtClean="0"/>
              <a:t>E</a:t>
            </a:r>
            <a:r>
              <a:rPr lang="en-US" dirty="0" smtClean="0"/>
              <a:t>: 2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88488" y="2476500"/>
            <a:ext cx="7598312" cy="4152958"/>
          </a:xfrm>
        </p:spPr>
        <p:txBody>
          <a:bodyPr>
            <a:normAutofit/>
          </a:bodyPr>
          <a:lstStyle/>
          <a:p>
            <a:r>
              <a:rPr lang="hr-HR" dirty="0" smtClean="0"/>
              <a:t>Može li vas netko natjerati da nešto učinite bez vašeg pristanka ili izbora</a:t>
            </a:r>
            <a:r>
              <a:rPr lang="en-US" dirty="0" smtClean="0"/>
              <a:t>? </a:t>
            </a:r>
            <a:r>
              <a:rPr lang="hr-HR" dirty="0" smtClean="0"/>
              <a:t>Porez</a:t>
            </a:r>
            <a:r>
              <a:rPr lang="en-US" dirty="0" smtClean="0"/>
              <a:t>? </a:t>
            </a:r>
            <a:r>
              <a:rPr lang="hr-HR" dirty="0"/>
              <a:t>K</a:t>
            </a:r>
            <a:r>
              <a:rPr lang="hr-HR" dirty="0" smtClean="0"/>
              <a:t>retanje</a:t>
            </a:r>
            <a:r>
              <a:rPr lang="en-US" dirty="0" smtClean="0"/>
              <a:t>?</a:t>
            </a:r>
          </a:p>
          <a:p>
            <a:endParaRPr lang="hr-HR" dirty="0" smtClean="0"/>
          </a:p>
          <a:p>
            <a:r>
              <a:rPr lang="hr-HR" dirty="0" smtClean="0"/>
              <a:t>Može li vas netko natjerati da nešto mislite? Jesu li vaše misli unutar vas ili izvan vas?</a:t>
            </a:r>
            <a:endParaRPr lang="en-US" dirty="0" smtClean="0"/>
          </a:p>
          <a:p>
            <a:endParaRPr lang="hr-HR" dirty="0" smtClean="0"/>
          </a:p>
          <a:p>
            <a:r>
              <a:rPr lang="hr-HR" dirty="0" smtClean="0"/>
              <a:t>Može li vas netko natjerati da nešto osjećate?</a:t>
            </a:r>
            <a:r>
              <a:rPr lang="hr-HR" dirty="0"/>
              <a:t> </a:t>
            </a:r>
            <a:r>
              <a:rPr lang="hr-HR" dirty="0" smtClean="0"/>
              <a:t>Jesu </a:t>
            </a:r>
            <a:r>
              <a:rPr lang="hr-HR" dirty="0"/>
              <a:t>li </a:t>
            </a:r>
            <a:r>
              <a:rPr lang="hr-HR" dirty="0" smtClean="0"/>
              <a:t>vaši osjećaji  unutar </a:t>
            </a:r>
            <a:r>
              <a:rPr lang="hr-HR" dirty="0"/>
              <a:t>vas ili izvan vas?</a:t>
            </a:r>
            <a:endParaRPr lang="en-US" dirty="0"/>
          </a:p>
          <a:p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89300" cy="24765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363272" cy="283845"/>
          </a:xfrm>
        </p:spPr>
        <p:txBody>
          <a:bodyPr/>
          <a:lstStyle/>
          <a:p>
            <a:pPr algn="ctr"/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William Glasser International 2014</a:t>
            </a:r>
            <a:endParaRPr lang="en-A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70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563072" cy="1371600"/>
          </a:xfrm>
        </p:spPr>
        <p:txBody>
          <a:bodyPr/>
          <a:lstStyle/>
          <a:p>
            <a:r>
              <a:rPr lang="hr-HR" dirty="0"/>
              <a:t>SREDIŠTE K</a:t>
            </a:r>
            <a:r>
              <a:rPr lang="en-US" dirty="0" err="1"/>
              <a:t>ontrol</a:t>
            </a:r>
            <a:r>
              <a:rPr lang="hr-HR" dirty="0"/>
              <a:t>E</a:t>
            </a:r>
            <a:r>
              <a:rPr lang="en-US" dirty="0"/>
              <a:t>: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2056" y="1600200"/>
            <a:ext cx="5292251" cy="4973431"/>
          </a:xfrm>
        </p:spPr>
        <p:txBody>
          <a:bodyPr>
            <a:normAutofit/>
          </a:bodyPr>
          <a:lstStyle/>
          <a:p>
            <a:r>
              <a:rPr lang="hr-HR" dirty="0" smtClean="0"/>
              <a:t>Kako obično pokušavate zadržati ravnotežu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hr-HR" dirty="0" smtClean="0"/>
              <a:t>Na koji način je održavanje ravnoteže unutarnje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hr-HR" dirty="0" smtClean="0"/>
              <a:t>Vanjski svijet i ljudi predstavljaju informaciju koja vam može, ali i ne mora biti važna – može ali ne mora utjecati na vas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2601" y="2538346"/>
            <a:ext cx="3149600" cy="25781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William Glasser International 2014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282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hr-HR" dirty="0"/>
              <a:t>J</a:t>
            </a:r>
            <a:r>
              <a:rPr lang="hr-HR" dirty="0" smtClean="0"/>
              <a:t>EZIK</a:t>
            </a:r>
            <a:r>
              <a:rPr lang="en-US" dirty="0" smtClean="0"/>
              <a:t>, </a:t>
            </a:r>
            <a:r>
              <a:rPr lang="hr-HR" dirty="0"/>
              <a:t>K</a:t>
            </a:r>
            <a:r>
              <a:rPr lang="en-US" dirty="0" err="1" smtClean="0"/>
              <a:t>ontrol</a:t>
            </a:r>
            <a:r>
              <a:rPr lang="hr-HR" dirty="0" smtClean="0"/>
              <a:t>A I ODGOVORNOST</a:t>
            </a:r>
            <a:endParaRPr lang="en-US" dirty="0"/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539481" y="1494244"/>
            <a:ext cx="2649831" cy="2651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hr-HR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  <a:ea typeface="Arial Black"/>
                <a:cs typeface="Arial Black"/>
              </a:rPr>
              <a:t>V</a:t>
            </a:r>
            <a:r>
              <a:rPr lang="hr-HR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  <a:ea typeface="Arial Black"/>
                <a:cs typeface="Arial Black"/>
              </a:rPr>
              <a:t>anjska</a:t>
            </a:r>
            <a:endParaRPr lang="en-US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5832712" y="1497013"/>
            <a:ext cx="2854088" cy="28336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hr-HR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  <a:ea typeface="Arial Black"/>
                <a:cs typeface="Arial Black"/>
              </a:rPr>
              <a:t>U</a:t>
            </a:r>
            <a:r>
              <a:rPr lang="en-US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  <a:ea typeface="Arial Black"/>
                <a:cs typeface="Arial Black"/>
              </a:rPr>
              <a:t>n</a:t>
            </a:r>
            <a:r>
              <a:rPr lang="hr-HR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  <a:ea typeface="Arial Black"/>
                <a:cs typeface="Arial Black"/>
              </a:rPr>
              <a:t>u</a:t>
            </a:r>
            <a:r>
              <a:rPr lang="en-US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  <a:ea typeface="Arial Black"/>
                <a:cs typeface="Arial Black"/>
              </a:rPr>
              <a:t>t</a:t>
            </a:r>
            <a:r>
              <a:rPr lang="hr-HR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  <a:ea typeface="Arial Black"/>
                <a:cs typeface="Arial Black"/>
              </a:rPr>
              <a:t>a</a:t>
            </a:r>
            <a:r>
              <a:rPr lang="en-US" sz="28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  <a:ea typeface="Arial Black"/>
                <a:cs typeface="Arial Black"/>
              </a:rPr>
              <a:t>rn</a:t>
            </a:r>
            <a:r>
              <a:rPr lang="hr-HR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  <a:ea typeface="Arial Black"/>
                <a:cs typeface="Arial Black"/>
              </a:rPr>
              <a:t>j</a:t>
            </a:r>
            <a:r>
              <a:rPr lang="en-US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  <a:ea typeface="Arial Black"/>
                <a:cs typeface="Arial Black"/>
              </a:rPr>
              <a:t>a</a:t>
            </a:r>
            <a:endParaRPr lang="en-US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308615" y="3344734"/>
            <a:ext cx="3831337" cy="346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30046" tIns="65023" rIns="130046" bIns="65023">
            <a:spAutoFit/>
          </a:bodyPr>
          <a:lstStyle/>
          <a:p>
            <a:pPr>
              <a:defRPr/>
            </a:pPr>
            <a:r>
              <a:rPr lang="hr-HR" sz="1400" b="1" dirty="0" smtClean="0">
                <a:solidFill>
                  <a:schemeClr val="accent2">
                    <a:lumMod val="75000"/>
                  </a:schemeClr>
                </a:solidFill>
                <a:effectLst>
                  <a:glow rad="317500">
                    <a:schemeClr val="accent2">
                      <a:lumMod val="40000"/>
                      <a:lumOff val="60000"/>
                    </a:schemeClr>
                  </a:glow>
                </a:effectLst>
                <a:latin typeface="Tahoma" charset="0"/>
                <a:cs typeface="+mn-cs"/>
              </a:rPr>
              <a:t>Natjerao me da osjećam/mislim/radim</a:t>
            </a:r>
            <a:endParaRPr lang="en-US" sz="1400" b="1" dirty="0">
              <a:solidFill>
                <a:schemeClr val="accent2">
                  <a:lumMod val="75000"/>
                </a:schemeClr>
              </a:solidFill>
              <a:effectLst>
                <a:glow rad="317500">
                  <a:schemeClr val="accent2">
                    <a:lumMod val="40000"/>
                    <a:lumOff val="60000"/>
                  </a:schemeClr>
                </a:glow>
              </a:effectLst>
              <a:latin typeface="Tahoma" charset="0"/>
              <a:cs typeface="+mn-cs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08615" y="3808523"/>
            <a:ext cx="3585658" cy="408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>
            <a:spAutoFit/>
          </a:bodyPr>
          <a:lstStyle/>
          <a:p>
            <a:pPr>
              <a:defRPr/>
            </a:pP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  <a:effectLst>
                  <a:glow rad="317500">
                    <a:schemeClr val="accent2">
                      <a:lumMod val="40000"/>
                      <a:lumOff val="60000"/>
                    </a:schemeClr>
                  </a:glow>
                </a:effectLst>
                <a:latin typeface="Tahoma" charset="0"/>
              </a:rPr>
              <a:t>Uplašilo me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glow rad="317500">
                    <a:schemeClr val="accent2">
                      <a:lumMod val="40000"/>
                      <a:lumOff val="60000"/>
                    </a:schemeClr>
                  </a:glow>
                </a:effectLst>
                <a:latin typeface="Tahoma" charset="0"/>
              </a:rPr>
              <a:t>/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  <a:effectLst>
                  <a:glow rad="317500">
                    <a:schemeClr val="accent2">
                      <a:lumMod val="40000"/>
                      <a:lumOff val="60000"/>
                    </a:schemeClr>
                  </a:glow>
                </a:effectLst>
                <a:latin typeface="Tahoma" charset="0"/>
              </a:rPr>
              <a:t>iznenadilo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glow rad="317500">
                    <a:schemeClr val="accent2">
                      <a:lumMod val="40000"/>
                      <a:lumOff val="60000"/>
                    </a:schemeClr>
                  </a:glow>
                </a:effectLst>
                <a:latin typeface="Tahoma" charset="0"/>
              </a:rPr>
              <a:t> me…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glow rad="317500">
                  <a:schemeClr val="accent2">
                    <a:lumMod val="40000"/>
                    <a:lumOff val="60000"/>
                  </a:schemeClr>
                </a:glow>
              </a:effectLst>
              <a:latin typeface="Tahoma" charset="0"/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5958318" y="3390853"/>
            <a:ext cx="2875527" cy="346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>
            <a:spAutoFit/>
          </a:bodyPr>
          <a:lstStyle/>
          <a:p>
            <a:pPr>
              <a:defRPr/>
            </a:pPr>
            <a:r>
              <a:rPr lang="hr-HR" sz="1400" b="1" dirty="0" smtClean="0">
                <a:solidFill>
                  <a:schemeClr val="tx2"/>
                </a:solidFill>
                <a:effectLst>
                  <a:glow rad="304800">
                    <a:srgbClr val="FFFF00"/>
                  </a:glow>
                </a:effectLst>
                <a:latin typeface="Tahoma" charset="0"/>
              </a:rPr>
              <a:t>Osjećao sam</a:t>
            </a:r>
            <a:r>
              <a:rPr lang="en-US" sz="1400" b="1" dirty="0" smtClean="0">
                <a:solidFill>
                  <a:schemeClr val="tx2"/>
                </a:solidFill>
                <a:effectLst>
                  <a:glow rad="304800">
                    <a:srgbClr val="FFFF00"/>
                  </a:glow>
                </a:effectLst>
                <a:latin typeface="Tahoma" charset="0"/>
              </a:rPr>
              <a:t>/</a:t>
            </a:r>
            <a:r>
              <a:rPr lang="hr-HR" sz="1400" b="1" dirty="0" smtClean="0">
                <a:solidFill>
                  <a:schemeClr val="tx2"/>
                </a:solidFill>
                <a:effectLst>
                  <a:glow rad="304800">
                    <a:srgbClr val="FFFF00"/>
                  </a:glow>
                </a:effectLst>
                <a:latin typeface="Tahoma" charset="0"/>
              </a:rPr>
              <a:t>mislio</a:t>
            </a:r>
            <a:r>
              <a:rPr lang="en-US" sz="1400" b="1" dirty="0" smtClean="0">
                <a:solidFill>
                  <a:schemeClr val="tx2"/>
                </a:solidFill>
                <a:effectLst>
                  <a:glow rad="304800">
                    <a:srgbClr val="FFFF00"/>
                  </a:glow>
                </a:effectLst>
                <a:latin typeface="Tahoma" charset="0"/>
              </a:rPr>
              <a:t>/</a:t>
            </a:r>
            <a:r>
              <a:rPr lang="hr-HR" sz="1400" b="1" dirty="0" smtClean="0">
                <a:solidFill>
                  <a:schemeClr val="tx2"/>
                </a:solidFill>
                <a:effectLst>
                  <a:glow rad="304800">
                    <a:srgbClr val="FFFF00"/>
                  </a:glow>
                </a:effectLst>
                <a:latin typeface="Tahoma" charset="0"/>
              </a:rPr>
              <a:t>učinio</a:t>
            </a:r>
            <a:r>
              <a:rPr lang="en-US" sz="1400" b="1" dirty="0" smtClean="0">
                <a:solidFill>
                  <a:schemeClr val="tx2"/>
                </a:solidFill>
                <a:effectLst>
                  <a:glow rad="304800">
                    <a:srgbClr val="FFFF00"/>
                  </a:glow>
                </a:effectLst>
                <a:latin typeface="Tahoma" charset="0"/>
              </a:rPr>
              <a:t>…</a:t>
            </a:r>
            <a:endParaRPr lang="en-US" sz="1400" b="1" dirty="0">
              <a:solidFill>
                <a:schemeClr val="tx2"/>
              </a:solidFill>
              <a:effectLst>
                <a:glow rad="304800">
                  <a:srgbClr val="FFFF00"/>
                </a:glow>
              </a:effectLst>
              <a:latin typeface="Tahoma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308615" y="4277995"/>
            <a:ext cx="3540773" cy="408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>
            <a:spAutoFit/>
          </a:bodyPr>
          <a:lstStyle/>
          <a:p>
            <a:pPr>
              <a:defRPr/>
            </a:pP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  <a:effectLst>
                  <a:glow rad="317500">
                    <a:schemeClr val="accent2">
                      <a:lumMod val="40000"/>
                      <a:lumOff val="60000"/>
                    </a:schemeClr>
                  </a:glow>
                </a:effectLst>
                <a:latin typeface="Tahoma" charset="0"/>
                <a:cs typeface="+mn-cs"/>
              </a:rPr>
              <a:t>Morala sam viknuti na njega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glow rad="317500">
                  <a:schemeClr val="accent2">
                    <a:lumMod val="40000"/>
                    <a:lumOff val="60000"/>
                  </a:schemeClr>
                </a:glow>
              </a:effectLst>
              <a:latin typeface="Tahoma" charset="0"/>
              <a:cs typeface="+mn-cs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5964238" y="4419921"/>
            <a:ext cx="2974913" cy="408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>
            <a:spAutoFit/>
          </a:bodyPr>
          <a:lstStyle/>
          <a:p>
            <a:pPr>
              <a:defRPr/>
            </a:pPr>
            <a:r>
              <a:rPr lang="hr-HR" b="1" dirty="0" smtClean="0">
                <a:solidFill>
                  <a:schemeClr val="tx2"/>
                </a:solidFill>
                <a:effectLst>
                  <a:glow rad="304800">
                    <a:srgbClr val="FFFF00"/>
                  </a:glow>
                </a:effectLst>
                <a:latin typeface="Tahoma" charset="0"/>
                <a:cs typeface="+mn-cs"/>
              </a:rPr>
              <a:t>Viknula sam na njega</a:t>
            </a:r>
            <a:r>
              <a:rPr lang="en-US" b="1" dirty="0" smtClean="0">
                <a:solidFill>
                  <a:schemeClr val="tx2"/>
                </a:solidFill>
                <a:effectLst>
                  <a:glow rad="304800">
                    <a:srgbClr val="FFFF00"/>
                  </a:glow>
                </a:effectLst>
                <a:latin typeface="Tahoma" charset="0"/>
                <a:cs typeface="+mn-cs"/>
              </a:rPr>
              <a:t>…</a:t>
            </a:r>
            <a:endParaRPr lang="en-US" b="1" dirty="0">
              <a:solidFill>
                <a:schemeClr val="tx2"/>
              </a:solidFill>
              <a:effectLst>
                <a:glow rad="304800">
                  <a:srgbClr val="FFFF00"/>
                </a:glow>
              </a:effectLst>
              <a:latin typeface="Tahoma" charset="0"/>
              <a:cs typeface="+mn-cs"/>
            </a:endParaRP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308615" y="4776328"/>
            <a:ext cx="3487874" cy="37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>
            <a:spAutoFit/>
          </a:bodyPr>
          <a:lstStyle/>
          <a:p>
            <a:pPr>
              <a:defRPr/>
            </a:pP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effectLst>
                  <a:glow rad="317500">
                    <a:schemeClr val="accent2">
                      <a:lumMod val="40000"/>
                      <a:lumOff val="60000"/>
                    </a:schemeClr>
                  </a:glow>
                </a:effectLst>
                <a:latin typeface="Tahoma" charset="0"/>
              </a:rPr>
              <a:t>Natjerala me da vidim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effectLst>
                  <a:glow rad="317500">
                    <a:schemeClr val="accent2">
                      <a:lumMod val="40000"/>
                      <a:lumOff val="60000"/>
                    </a:schemeClr>
                  </a:glow>
                </a:effectLst>
                <a:latin typeface="Tahoma" charset="0"/>
              </a:rPr>
              <a:t>/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effectLst>
                  <a:glow rad="317500">
                    <a:schemeClr val="accent2">
                      <a:lumMod val="40000"/>
                      <a:lumOff val="60000"/>
                    </a:schemeClr>
                  </a:glow>
                </a:effectLst>
                <a:latin typeface="Tahoma" charset="0"/>
              </a:rPr>
              <a:t>shvatim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effectLst>
                <a:glow rad="317500">
                  <a:schemeClr val="accent2">
                    <a:lumMod val="40000"/>
                    <a:lumOff val="60000"/>
                  </a:schemeClr>
                </a:glow>
              </a:effectLst>
              <a:latin typeface="Tahoma" charset="0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5964239" y="4889393"/>
            <a:ext cx="3179762" cy="408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30046" tIns="65023" rIns="130046" bIns="65023">
            <a:spAutoFit/>
          </a:bodyPr>
          <a:lstStyle/>
          <a:p>
            <a:pPr>
              <a:defRPr/>
            </a:pPr>
            <a:r>
              <a:rPr lang="hr-HR" b="1" dirty="0" smtClean="0">
                <a:solidFill>
                  <a:schemeClr val="tx2"/>
                </a:solidFill>
                <a:effectLst>
                  <a:glow rad="304800">
                    <a:srgbClr val="FFF643"/>
                  </a:glow>
                </a:effectLst>
                <a:latin typeface="Tahoma" charset="0"/>
              </a:rPr>
              <a:t>Vidjela sam</a:t>
            </a:r>
            <a:r>
              <a:rPr lang="en-US" b="1" dirty="0" smtClean="0">
                <a:solidFill>
                  <a:schemeClr val="tx2"/>
                </a:solidFill>
                <a:effectLst>
                  <a:glow rad="304800">
                    <a:srgbClr val="FFF643"/>
                  </a:glow>
                </a:effectLst>
                <a:latin typeface="Tahoma" charset="0"/>
                <a:cs typeface="+mn-cs"/>
              </a:rPr>
              <a:t>/</a:t>
            </a:r>
            <a:r>
              <a:rPr lang="hr-HR" b="1" dirty="0" smtClean="0">
                <a:solidFill>
                  <a:schemeClr val="tx2"/>
                </a:solidFill>
                <a:effectLst>
                  <a:glow rad="304800">
                    <a:srgbClr val="FFF643"/>
                  </a:glow>
                </a:effectLst>
                <a:latin typeface="Tahoma" charset="0"/>
                <a:cs typeface="+mn-cs"/>
              </a:rPr>
              <a:t>razumjela</a:t>
            </a:r>
            <a:r>
              <a:rPr lang="en-US" b="1" dirty="0" smtClean="0">
                <a:solidFill>
                  <a:schemeClr val="tx2"/>
                </a:solidFill>
                <a:effectLst>
                  <a:glow rad="304800">
                    <a:srgbClr val="FFF643"/>
                  </a:glow>
                </a:effectLst>
                <a:latin typeface="Tahoma" charset="0"/>
                <a:cs typeface="+mn-cs"/>
              </a:rPr>
              <a:t>…</a:t>
            </a:r>
            <a:endParaRPr lang="en-US" b="1" dirty="0">
              <a:solidFill>
                <a:schemeClr val="tx2"/>
              </a:solidFill>
              <a:effectLst>
                <a:glow rad="304800">
                  <a:srgbClr val="FFF643"/>
                </a:glow>
              </a:effectLst>
              <a:latin typeface="Tahoma" charset="0"/>
              <a:cs typeface="+mn-cs"/>
            </a:endParaRP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308615" y="5288948"/>
            <a:ext cx="3444593" cy="408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>
            <a:spAutoFit/>
          </a:bodyPr>
          <a:lstStyle/>
          <a:p>
            <a:pPr>
              <a:defRPr/>
            </a:pP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  <a:effectLst>
                  <a:glow rad="317500">
                    <a:schemeClr val="accent2">
                      <a:lumMod val="40000"/>
                      <a:lumOff val="60000"/>
                    </a:schemeClr>
                  </a:glow>
                </a:effectLst>
                <a:latin typeface="Tahoma" charset="0"/>
                <a:cs typeface="+mn-cs"/>
              </a:rPr>
              <a:t>Morao sam to učiniti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glow rad="317500">
                    <a:schemeClr val="accent2">
                      <a:lumMod val="40000"/>
                      <a:lumOff val="60000"/>
                    </a:schemeClr>
                  </a:glow>
                </a:effectLst>
                <a:latin typeface="Tahoma" charset="0"/>
                <a:cs typeface="+mn-cs"/>
              </a:rPr>
              <a:t>/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  <a:effectLst>
                  <a:glow rad="317500">
                    <a:schemeClr val="accent2">
                      <a:lumMod val="40000"/>
                      <a:lumOff val="60000"/>
                    </a:schemeClr>
                  </a:glow>
                </a:effectLst>
                <a:latin typeface="Tahoma" charset="0"/>
                <a:cs typeface="+mn-cs"/>
              </a:rPr>
              <a:t>platiti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glow rad="317500">
                  <a:schemeClr val="accent2">
                    <a:lumMod val="40000"/>
                    <a:lumOff val="60000"/>
                  </a:schemeClr>
                </a:glow>
              </a:effectLst>
              <a:latin typeface="Tahoma" charset="0"/>
              <a:cs typeface="+mn-cs"/>
            </a:endParaRPr>
          </a:p>
        </p:txBody>
      </p:sp>
      <p:sp>
        <p:nvSpPr>
          <p:cNvPr id="16" name="Text Box 24"/>
          <p:cNvSpPr txBox="1">
            <a:spLocks noChangeArrowheads="1"/>
          </p:cNvSpPr>
          <p:nvPr/>
        </p:nvSpPr>
        <p:spPr bwMode="auto">
          <a:xfrm>
            <a:off x="5964238" y="5446891"/>
            <a:ext cx="3188113" cy="37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>
            <a:spAutoFit/>
          </a:bodyPr>
          <a:lstStyle/>
          <a:p>
            <a:pPr>
              <a:defRPr/>
            </a:pPr>
            <a:r>
              <a:rPr lang="hr-HR" sz="1600" b="1" dirty="0" smtClean="0">
                <a:solidFill>
                  <a:schemeClr val="tx2"/>
                </a:solidFill>
                <a:effectLst>
                  <a:glow rad="304800">
                    <a:srgbClr val="FFFF00"/>
                  </a:glow>
                </a:effectLst>
                <a:latin typeface="Tahoma" charset="0"/>
                <a:cs typeface="+mn-cs"/>
              </a:rPr>
              <a:t>Učinio sam</a:t>
            </a:r>
            <a:r>
              <a:rPr lang="en-US" sz="1600" b="1" dirty="0" smtClean="0">
                <a:solidFill>
                  <a:schemeClr val="tx2"/>
                </a:solidFill>
                <a:effectLst>
                  <a:glow rad="304800">
                    <a:srgbClr val="FFFF00"/>
                  </a:glow>
                </a:effectLst>
                <a:latin typeface="Tahoma" charset="0"/>
                <a:cs typeface="+mn-cs"/>
              </a:rPr>
              <a:t>/</a:t>
            </a:r>
            <a:r>
              <a:rPr lang="hr-HR" sz="1600" b="1" dirty="0" smtClean="0">
                <a:solidFill>
                  <a:schemeClr val="tx2"/>
                </a:solidFill>
                <a:effectLst>
                  <a:glow rad="304800">
                    <a:srgbClr val="FFFF00"/>
                  </a:glow>
                </a:effectLst>
                <a:latin typeface="Tahoma" charset="0"/>
                <a:cs typeface="+mn-cs"/>
              </a:rPr>
              <a:t>platio</a:t>
            </a:r>
            <a:r>
              <a:rPr lang="en-US" sz="1600" b="1" dirty="0" smtClean="0">
                <a:solidFill>
                  <a:schemeClr val="tx2"/>
                </a:solidFill>
                <a:effectLst>
                  <a:glow rad="304800">
                    <a:srgbClr val="FFFF00"/>
                  </a:glow>
                </a:effectLst>
                <a:latin typeface="Tahoma" charset="0"/>
                <a:cs typeface="+mn-cs"/>
              </a:rPr>
              <a:t>/</a:t>
            </a:r>
            <a:r>
              <a:rPr lang="hr-HR" sz="1600" b="1" dirty="0" smtClean="0">
                <a:solidFill>
                  <a:schemeClr val="tx2"/>
                </a:solidFill>
                <a:effectLst>
                  <a:glow rad="304800">
                    <a:srgbClr val="FFFF00"/>
                  </a:glow>
                </a:effectLst>
                <a:latin typeface="Tahoma" charset="0"/>
                <a:cs typeface="+mn-cs"/>
              </a:rPr>
              <a:t>izabrao</a:t>
            </a:r>
            <a:r>
              <a:rPr lang="en-US" sz="1600" b="1" dirty="0" smtClean="0">
                <a:solidFill>
                  <a:schemeClr val="tx2"/>
                </a:solidFill>
                <a:effectLst>
                  <a:glow rad="304800">
                    <a:srgbClr val="FFFF00"/>
                  </a:glow>
                </a:effectLst>
                <a:latin typeface="Tahoma" charset="0"/>
                <a:cs typeface="+mn-cs"/>
              </a:rPr>
              <a:t>…</a:t>
            </a:r>
            <a:endParaRPr lang="en-US" sz="1600" b="1" dirty="0">
              <a:solidFill>
                <a:schemeClr val="tx2"/>
              </a:solidFill>
              <a:effectLst>
                <a:glow rad="304800">
                  <a:srgbClr val="FFFF00"/>
                </a:glow>
              </a:effectLst>
              <a:latin typeface="Tahoma" charset="0"/>
              <a:cs typeface="+mn-cs"/>
            </a:endParaRP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308615" y="5836350"/>
            <a:ext cx="4000835" cy="37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>
            <a:spAutoFit/>
          </a:bodyPr>
          <a:lstStyle/>
          <a:p>
            <a:pPr>
              <a:defRPr/>
            </a:pP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effectLst>
                  <a:glow rad="317500">
                    <a:schemeClr val="accent2">
                      <a:lumMod val="40000"/>
                      <a:lumOff val="60000"/>
                    </a:schemeClr>
                  </a:glow>
                </a:effectLst>
                <a:latin typeface="Tahoma" charset="0"/>
                <a:cs typeface="+mn-cs"/>
              </a:rPr>
              <a:t>Propao sam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effectLst>
                  <a:glow rad="317500">
                    <a:schemeClr val="accent2">
                      <a:lumMod val="40000"/>
                      <a:lumOff val="60000"/>
                    </a:schemeClr>
                  </a:glow>
                </a:effectLst>
                <a:latin typeface="Tahoma" charset="0"/>
                <a:cs typeface="+mn-cs"/>
              </a:rPr>
              <a:t>/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effectLst>
                  <a:glow rad="317500">
                    <a:schemeClr val="accent2">
                      <a:lumMod val="40000"/>
                      <a:lumOff val="60000"/>
                    </a:schemeClr>
                  </a:glow>
                </a:effectLst>
                <a:latin typeface="Tahoma" charset="0"/>
                <a:cs typeface="+mn-cs"/>
              </a:rPr>
              <a:t>Nisu mi dali da položim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effectLst>
                <a:glow rad="317500">
                  <a:schemeClr val="accent2">
                    <a:lumMod val="40000"/>
                    <a:lumOff val="60000"/>
                  </a:schemeClr>
                </a:glow>
              </a:effectLst>
              <a:latin typeface="Tahoma" charset="0"/>
              <a:cs typeface="+mn-cs"/>
            </a:endParaRP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5724128" y="5965433"/>
            <a:ext cx="3226407" cy="408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30046" tIns="65023" rIns="130046" bIns="65023">
            <a:spAutoFit/>
          </a:bodyPr>
          <a:lstStyle/>
          <a:p>
            <a:pPr>
              <a:defRPr/>
            </a:pPr>
            <a:r>
              <a:rPr lang="hr-HR" b="1" dirty="0" smtClean="0">
                <a:solidFill>
                  <a:schemeClr val="tx2"/>
                </a:solidFill>
                <a:effectLst>
                  <a:glow rad="304800">
                    <a:srgbClr val="FFFF00"/>
                  </a:glow>
                </a:effectLst>
                <a:latin typeface="Tahoma" charset="0"/>
                <a:cs typeface="+mn-cs"/>
              </a:rPr>
              <a:t>   Nisam znao/naučio</a:t>
            </a:r>
            <a:endParaRPr lang="en-US" b="1" dirty="0">
              <a:solidFill>
                <a:schemeClr val="tx2"/>
              </a:solidFill>
              <a:effectLst>
                <a:glow rad="304800">
                  <a:srgbClr val="FFFF00"/>
                </a:glow>
              </a:effectLst>
              <a:latin typeface="Tahoma" charset="0"/>
              <a:cs typeface="+mn-cs"/>
            </a:endParaRP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308615" y="6378563"/>
            <a:ext cx="3154449" cy="37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>
            <a:spAutoFit/>
          </a:bodyPr>
          <a:lstStyle/>
          <a:p>
            <a:pPr>
              <a:defRPr/>
            </a:pP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effectLst>
                  <a:glow rad="317500">
                    <a:schemeClr val="accent2">
                      <a:lumMod val="40000"/>
                      <a:lumOff val="60000"/>
                    </a:schemeClr>
                  </a:glow>
                </a:effectLst>
                <a:latin typeface="Tahoma" charset="0"/>
                <a:cs typeface="+mn-cs"/>
              </a:rPr>
              <a:t>Stvorit ću neko vrijeme za...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effectLst>
                <a:glow rad="317500">
                  <a:schemeClr val="accent2">
                    <a:lumMod val="40000"/>
                    <a:lumOff val="60000"/>
                  </a:schemeClr>
                </a:glow>
              </a:effectLst>
              <a:latin typeface="Tahoma" charset="0"/>
              <a:cs typeface="+mn-cs"/>
            </a:endParaRPr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5436096" y="6421066"/>
            <a:ext cx="3574283" cy="37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30046" tIns="65023" rIns="130046" bIns="65023">
            <a:spAutoFit/>
          </a:bodyPr>
          <a:lstStyle/>
          <a:p>
            <a:pPr>
              <a:defRPr/>
            </a:pPr>
            <a:r>
              <a:rPr lang="hr-HR" sz="1600" b="1" dirty="0" smtClean="0">
                <a:solidFill>
                  <a:schemeClr val="tx2"/>
                </a:solidFill>
                <a:effectLst>
                  <a:glow rad="304800">
                    <a:srgbClr val="FFFF00"/>
                  </a:glow>
                </a:effectLst>
                <a:latin typeface="Tahoma" charset="0"/>
                <a:cs typeface="+mn-cs"/>
              </a:rPr>
              <a:t>Posvetit ću toliko vremena za</a:t>
            </a:r>
            <a:r>
              <a:rPr lang="en-US" sz="1600" b="1" dirty="0" smtClean="0">
                <a:solidFill>
                  <a:schemeClr val="tx2"/>
                </a:solidFill>
                <a:effectLst>
                  <a:glow rad="304800">
                    <a:srgbClr val="FFFF00"/>
                  </a:glow>
                </a:effectLst>
                <a:latin typeface="Tahoma" charset="0"/>
                <a:cs typeface="+mn-cs"/>
              </a:rPr>
              <a:t>…</a:t>
            </a:r>
            <a:endParaRPr lang="en-US" sz="1600" b="1" dirty="0">
              <a:solidFill>
                <a:schemeClr val="tx2"/>
              </a:solidFill>
              <a:effectLst>
                <a:glow rad="304800">
                  <a:srgbClr val="FFFF00"/>
                </a:glow>
              </a:effectLst>
              <a:latin typeface="Tahoma" charset="0"/>
              <a:cs typeface="+mn-cs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774682" y="1780380"/>
            <a:ext cx="2047875" cy="159788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WordArt 92"/>
          <p:cNvSpPr>
            <a:spLocks noChangeArrowheads="1" noChangeShapeType="1" noTextEdit="1"/>
          </p:cNvSpPr>
          <p:nvPr/>
        </p:nvSpPr>
        <p:spPr bwMode="auto">
          <a:xfrm>
            <a:off x="4014612" y="3145805"/>
            <a:ext cx="1818100" cy="240907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hr-HR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  <a:ea typeface="Comic Sans MS"/>
                <a:cs typeface="Comic Sans MS"/>
              </a:rPr>
              <a:t>Netočno</a:t>
            </a:r>
            <a:endParaRPr lang="en-US" sz="3600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Comic Sans MS"/>
              <a:ea typeface="Comic Sans MS"/>
              <a:cs typeface="Comic Sans MS"/>
            </a:endParaRPr>
          </a:p>
          <a:p>
            <a:pPr algn="ctr"/>
            <a:r>
              <a:rPr lang="hr-HR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  <a:ea typeface="Comic Sans MS"/>
                <a:cs typeface="Comic Sans MS"/>
              </a:rPr>
              <a:t>Ne</a:t>
            </a:r>
            <a:r>
              <a:rPr lang="en-US" sz="36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  <a:ea typeface="Comic Sans MS"/>
                <a:cs typeface="Comic Sans MS"/>
              </a:rPr>
              <a:t>preci</a:t>
            </a:r>
            <a:r>
              <a:rPr lang="hr-HR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  <a:ea typeface="Comic Sans MS"/>
                <a:cs typeface="Comic Sans MS"/>
              </a:rPr>
              <a:t>zno</a:t>
            </a:r>
            <a:r>
              <a:rPr lang="en-US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  <a:ea typeface="Comic Sans MS"/>
                <a:cs typeface="Comic Sans MS"/>
              </a:rPr>
              <a:t> </a:t>
            </a:r>
          </a:p>
          <a:p>
            <a:pPr algn="ctr"/>
            <a:r>
              <a:rPr lang="hr-HR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  <a:ea typeface="Comic Sans MS"/>
                <a:cs typeface="Comic Sans MS"/>
              </a:rPr>
              <a:t>    Ne</a:t>
            </a:r>
            <a:r>
              <a:rPr lang="en-US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  <a:ea typeface="Comic Sans MS"/>
                <a:cs typeface="Comic Sans MS"/>
              </a:rPr>
              <a:t>real</a:t>
            </a:r>
            <a:r>
              <a:rPr lang="hr-HR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  <a:ea typeface="Comic Sans MS"/>
                <a:cs typeface="Comic Sans MS"/>
              </a:rPr>
              <a:t>no</a:t>
            </a:r>
            <a:r>
              <a:rPr lang="en-US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  <a:ea typeface="Comic Sans MS"/>
                <a:cs typeface="Comic Sans MS"/>
              </a:rPr>
              <a:t> </a:t>
            </a:r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Comic Sans MS"/>
              <a:ea typeface="Comic Sans MS"/>
              <a:cs typeface="Comic Sans MS"/>
            </a:endParaRPr>
          </a:p>
        </p:txBody>
      </p:sp>
      <p:sp>
        <p:nvSpPr>
          <p:cNvPr id="22" name="AutoShape 95"/>
          <p:cNvSpPr>
            <a:spLocks noChangeArrowheads="1"/>
          </p:cNvSpPr>
          <p:nvPr/>
        </p:nvSpPr>
        <p:spPr bwMode="auto">
          <a:xfrm rot="10800000">
            <a:off x="4560705" y="5231224"/>
            <a:ext cx="422606" cy="133092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pPr>
              <a:defRPr/>
            </a:pPr>
            <a:endParaRPr lang="en-US" sz="2600">
              <a:cs typeface="+mn-cs"/>
            </a:endParaRPr>
          </a:p>
        </p:txBody>
      </p:sp>
      <p:sp>
        <p:nvSpPr>
          <p:cNvPr id="23" name="AutoShape 96"/>
          <p:cNvSpPr>
            <a:spLocks noChangeArrowheads="1"/>
          </p:cNvSpPr>
          <p:nvPr/>
        </p:nvSpPr>
        <p:spPr bwMode="auto">
          <a:xfrm rot="10800000" flipV="1">
            <a:off x="4440725" y="1896098"/>
            <a:ext cx="393743" cy="1379582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pPr>
              <a:defRPr/>
            </a:pPr>
            <a:endParaRPr lang="en-US" sz="2600">
              <a:cs typeface="+mn-cs"/>
            </a:endParaRPr>
          </a:p>
        </p:txBody>
      </p:sp>
      <p:pic>
        <p:nvPicPr>
          <p:cNvPr id="4" name="Picture 5" descr="j0078734"/>
          <p:cNvPicPr>
            <a:picLocks noChangeAspect="1" noChangeArrowheads="1"/>
          </p:cNvPicPr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82" y="1866960"/>
            <a:ext cx="204787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ángulo 24"/>
          <p:cNvSpPr/>
          <p:nvPr/>
        </p:nvSpPr>
        <p:spPr>
          <a:xfrm>
            <a:off x="6295506" y="1749674"/>
            <a:ext cx="2047875" cy="159788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6" descr="j00787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013" y="1782003"/>
            <a:ext cx="1000125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5976153" y="3896934"/>
            <a:ext cx="3034225" cy="37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>
            <a:spAutoFit/>
          </a:bodyPr>
          <a:lstStyle/>
          <a:p>
            <a:pPr>
              <a:defRPr/>
            </a:pPr>
            <a:r>
              <a:rPr lang="hr-HR" sz="1600" b="1" dirty="0" smtClean="0">
                <a:solidFill>
                  <a:schemeClr val="tx2"/>
                </a:solidFill>
                <a:effectLst>
                  <a:glow rad="304800">
                    <a:srgbClr val="FFFF00"/>
                  </a:glow>
                </a:effectLst>
                <a:latin typeface="Tahoma" charset="0"/>
              </a:rPr>
              <a:t>Uplašila sam se</a:t>
            </a:r>
            <a:r>
              <a:rPr lang="en-US" sz="1600" b="1" dirty="0" smtClean="0">
                <a:solidFill>
                  <a:schemeClr val="tx2"/>
                </a:solidFill>
                <a:effectLst>
                  <a:glow rad="304800">
                    <a:srgbClr val="FFFF00"/>
                  </a:glow>
                </a:effectLst>
                <a:latin typeface="Tahoma" charset="0"/>
                <a:cs typeface="+mn-cs"/>
              </a:rPr>
              <a:t>/</a:t>
            </a:r>
            <a:r>
              <a:rPr lang="hr-HR" sz="1600" b="1" dirty="0" smtClean="0">
                <a:solidFill>
                  <a:schemeClr val="tx2"/>
                </a:solidFill>
                <a:effectLst>
                  <a:glow rad="304800">
                    <a:srgbClr val="FFFF00"/>
                  </a:glow>
                </a:effectLst>
                <a:latin typeface="Tahoma" charset="0"/>
                <a:cs typeface="+mn-cs"/>
              </a:rPr>
              <a:t>iznenadila</a:t>
            </a:r>
            <a:endParaRPr lang="en-US" sz="1600" b="1" dirty="0">
              <a:solidFill>
                <a:schemeClr val="tx2"/>
              </a:solidFill>
              <a:effectLst>
                <a:glow rad="304800">
                  <a:srgbClr val="FFFF00"/>
                </a:glow>
              </a:effectLst>
              <a:latin typeface="Tahoma" charset="0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544" y="6483300"/>
            <a:ext cx="8493335" cy="283845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William Glasser International 2</a:t>
            </a:r>
            <a:endParaRPr lang="en-A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81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2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60"/>
                            </p:stCondLst>
                            <p:childTnLst>
                              <p:par>
                                <p:cTn id="5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80"/>
                            </p:stCondLst>
                            <p:childTnLst>
                              <p:par>
                                <p:cTn id="6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40"/>
                            </p:stCondLst>
                            <p:childTnLst>
                              <p:par>
                                <p:cTn id="8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00"/>
                            </p:stCondLst>
                            <p:childTnLst>
                              <p:par>
                                <p:cTn id="9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40"/>
                            </p:stCondLst>
                            <p:childTnLst>
                              <p:par>
                                <p:cTn id="10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7903" y="2821782"/>
            <a:ext cx="4054057" cy="3847579"/>
          </a:xfr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533372" indent="-533372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Moje ponašanje motivirano je vanjskim signalima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.</a:t>
            </a:r>
            <a:endParaRPr lang="hr-HR" sz="1800" b="1" dirty="0" smtClean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  <a:p>
            <a:pPr marL="533372" indent="-533372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endParaRPr lang="en-US" sz="1600" b="1" dirty="0" smtClean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  <a:p>
            <a:pPr marL="533372" indent="-533372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Mogu kontrolirati što drugi čine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/</a:t>
            </a: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misle/osjećaju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/</a:t>
            </a: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govor njihovog tijela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.</a:t>
            </a:r>
            <a:endParaRPr lang="hr-HR" sz="1800" b="1" dirty="0" smtClean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  <a:p>
            <a:pPr marL="533372" indent="-533372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endParaRPr lang="en-US" sz="1800" b="1" dirty="0" smtClean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  <a:p>
            <a:pPr marL="533372" indent="-533372">
              <a:spcBef>
                <a:spcPts val="0"/>
              </a:spcBef>
              <a:spcAft>
                <a:spcPts val="600"/>
              </a:spcAft>
              <a:buFontTx/>
              <a:buAutoNum type="arabicPeriod" startAt="3"/>
              <a:defRPr/>
            </a:pPr>
            <a:r>
              <a:rPr lang="hr-HR" sz="20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Znam što je dobro za ljude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.</a:t>
            </a:r>
            <a:endParaRPr lang="hr-HR" sz="2000" b="1" dirty="0" smtClean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US" sz="2000" b="1" dirty="0" smtClean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  <a:p>
            <a:pPr marL="533372" indent="-533372">
              <a:spcBef>
                <a:spcPts val="0"/>
              </a:spcBef>
              <a:spcAft>
                <a:spcPts val="600"/>
              </a:spcAft>
              <a:buFontTx/>
              <a:buAutoNum type="arabicPeriod" startAt="3"/>
              <a:defRPr/>
            </a:pPr>
            <a:r>
              <a:rPr lang="hr-HR" sz="20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Moja je moralna obveza da promijenim nečije loše ponašanje, ako moram čak i prisilom.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</p:txBody>
      </p:sp>
      <p:sp>
        <p:nvSpPr>
          <p:cNvPr id="9216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88873" y="2863653"/>
            <a:ext cx="4228359" cy="3732845"/>
          </a:xfrm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496800" indent="-533372">
              <a:spcBef>
                <a:spcPts val="0"/>
              </a:spcBef>
              <a:buFontTx/>
              <a:buAutoNum type="arabicPeriod"/>
              <a:defRPr/>
            </a:pPr>
            <a:r>
              <a:rPr lang="hr-HR" sz="1700" dirty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Moje ponašanje motivirano je </a:t>
            </a:r>
            <a:r>
              <a:rPr lang="hr-HR" sz="1700" dirty="0" smtClean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mojim željama i potrebama</a:t>
            </a:r>
            <a:r>
              <a:rPr lang="hr-HR" sz="2000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.</a:t>
            </a:r>
          </a:p>
          <a:p>
            <a:pPr marL="496800" indent="-533372">
              <a:spcBef>
                <a:spcPts val="0"/>
              </a:spcBef>
              <a:buFontTx/>
              <a:buAutoNum type="arabicPeriod"/>
              <a:defRPr/>
            </a:pPr>
            <a:endParaRPr lang="hr-HR" sz="1100" dirty="0" smtClean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  <a:p>
            <a:pPr marL="496800" indent="-533372">
              <a:spcBef>
                <a:spcPts val="0"/>
              </a:spcBef>
              <a:buFontTx/>
              <a:buAutoNum type="arabicPeriod"/>
              <a:defRPr/>
            </a:pPr>
            <a:r>
              <a:rPr lang="hr-HR" sz="1700" dirty="0" smtClean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Mogu </a:t>
            </a:r>
            <a:r>
              <a:rPr lang="hr-HR" sz="1700" dirty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kontrolirati </a:t>
            </a:r>
            <a:r>
              <a:rPr lang="hr-HR" sz="1700" dirty="0" smtClean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samo što ja činim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/</a:t>
            </a:r>
            <a:r>
              <a:rPr lang="hr-HR" sz="1700" dirty="0" smtClean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mislim/osjećam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/</a:t>
            </a:r>
            <a:r>
              <a:rPr lang="hr-HR" sz="1700" dirty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govor s</a:t>
            </a:r>
            <a:r>
              <a:rPr lang="hr-HR" sz="1700" dirty="0" smtClean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vog </a:t>
            </a:r>
            <a:r>
              <a:rPr lang="hr-HR" sz="1700" dirty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tijela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.</a:t>
            </a:r>
            <a:endParaRPr lang="hr-HR" sz="1700" dirty="0" smtClean="0">
              <a:solidFill>
                <a:schemeClr val="accent4">
                  <a:lumMod val="75000"/>
                </a:schemeClr>
              </a:solidFill>
              <a:latin typeface="Tahoma" charset="0"/>
            </a:endParaRPr>
          </a:p>
          <a:p>
            <a:pPr marL="496800" indent="-533372">
              <a:spcBef>
                <a:spcPts val="0"/>
              </a:spcBef>
              <a:buFontTx/>
              <a:buAutoNum type="arabicPeriod"/>
              <a:defRPr/>
            </a:pPr>
            <a:endParaRPr lang="en-US" sz="1100" b="1" dirty="0" smtClean="0">
              <a:solidFill>
                <a:schemeClr val="accent4">
                  <a:lumMod val="75000"/>
                </a:schemeClr>
              </a:solidFill>
              <a:latin typeface="Tahoma" charset="0"/>
            </a:endParaRPr>
          </a:p>
          <a:p>
            <a:pPr marL="496800" indent="-533372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hr-HR" sz="1900" b="1" dirty="0" smtClean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Svaka osoba živi svoj život na najbolji način koji zna</a:t>
            </a:r>
            <a:r>
              <a:rPr lang="en-US" sz="1900" b="1" dirty="0" smtClean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.</a:t>
            </a:r>
            <a:endParaRPr lang="hr-HR" sz="1900" b="1" dirty="0" smtClean="0">
              <a:solidFill>
                <a:schemeClr val="accent4">
                  <a:lumMod val="75000"/>
                </a:schemeClr>
              </a:solidFill>
              <a:latin typeface="Tahoma" charset="0"/>
            </a:endParaRPr>
          </a:p>
          <a:p>
            <a:pPr marL="496800" indent="-533372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endParaRPr lang="en-US" sz="1900" b="1" dirty="0" smtClean="0">
              <a:solidFill>
                <a:schemeClr val="accent4">
                  <a:lumMod val="75000"/>
                </a:schemeClr>
              </a:solidFill>
              <a:latin typeface="Tahoma" charset="0"/>
            </a:endParaRPr>
          </a:p>
          <a:p>
            <a:pPr marL="496800" indent="-533372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hr-HR" sz="1900" b="1" dirty="0" smtClean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Mogu ljudima pomoći da otkriju djelotvornija ponašanja i kako bolje zadovoljiti svoje potrebe, ali samo ako oni to žele.</a:t>
            </a:r>
            <a:endParaRPr lang="en-US" sz="1900" b="1" dirty="0">
              <a:solidFill>
                <a:schemeClr val="accent3">
                  <a:lumMod val="60000"/>
                  <a:lumOff val="40000"/>
                </a:schemeClr>
              </a:solidFill>
              <a:latin typeface="Tahoma" charset="0"/>
            </a:endParaRPr>
          </a:p>
        </p:txBody>
      </p:sp>
      <p:sp>
        <p:nvSpPr>
          <p:cNvPr id="92167" name="WordArt 7"/>
          <p:cNvSpPr>
            <a:spLocks noChangeArrowheads="1" noChangeShapeType="1" noTextEdit="1"/>
          </p:cNvSpPr>
          <p:nvPr/>
        </p:nvSpPr>
        <p:spPr bwMode="auto">
          <a:xfrm>
            <a:off x="801391" y="1067072"/>
            <a:ext cx="2664296" cy="288031"/>
          </a:xfrm>
          <a:prstGeom prst="rect">
            <a:avLst/>
          </a:prstGeom>
        </p:spPr>
        <p:txBody>
          <a:bodyPr spcFirstLastPara="1" wrap="none" lIns="64291" tIns="32146" rIns="64291" bIns="32146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endParaRPr lang="hr-HR" sz="20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>
                  <a:lumMod val="60000"/>
                  <a:lumOff val="40000"/>
                </a:schemeClr>
              </a:solidFill>
              <a:latin typeface="Arial Black"/>
              <a:ea typeface="Arial Black"/>
              <a:cs typeface="Arial Black"/>
            </a:endParaRPr>
          </a:p>
          <a:p>
            <a:pPr algn="ctr"/>
            <a:endParaRPr lang="hr-HR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>
                  <a:lumMod val="60000"/>
                  <a:lumOff val="40000"/>
                </a:schemeClr>
              </a:solidFill>
              <a:latin typeface="Arial Black"/>
              <a:ea typeface="Arial Black"/>
              <a:cs typeface="Arial Black"/>
            </a:endParaRPr>
          </a:p>
          <a:p>
            <a:pPr algn="ctr"/>
            <a:endParaRPr lang="hr-HR" sz="20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>
                  <a:lumMod val="60000"/>
                  <a:lumOff val="40000"/>
                </a:schemeClr>
              </a:solidFill>
              <a:latin typeface="Arial Black"/>
              <a:ea typeface="Arial Black"/>
              <a:cs typeface="Arial Black"/>
            </a:endParaRPr>
          </a:p>
          <a:p>
            <a:pPr algn="ctr"/>
            <a:endParaRPr lang="hr-HR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>
                  <a:lumMod val="60000"/>
                  <a:lumOff val="40000"/>
                </a:schemeClr>
              </a:solidFill>
              <a:latin typeface="Arial Black"/>
              <a:ea typeface="Arial Black"/>
              <a:cs typeface="Arial Black"/>
            </a:endParaRPr>
          </a:p>
          <a:p>
            <a:pPr algn="ctr"/>
            <a:endParaRPr lang="hr-HR" sz="20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>
                  <a:lumMod val="60000"/>
                  <a:lumOff val="40000"/>
                </a:schemeClr>
              </a:solidFill>
              <a:latin typeface="Arial Black"/>
              <a:ea typeface="Arial Black"/>
              <a:cs typeface="Arial Black"/>
            </a:endParaRPr>
          </a:p>
          <a:p>
            <a:pPr algn="ctr"/>
            <a:endParaRPr lang="hr-HR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>
                  <a:lumMod val="60000"/>
                  <a:lumOff val="40000"/>
                </a:schemeClr>
              </a:solidFill>
              <a:latin typeface="Arial Black"/>
              <a:ea typeface="Arial Black"/>
              <a:cs typeface="Arial Black"/>
            </a:endParaRPr>
          </a:p>
          <a:p>
            <a:pPr algn="ctr"/>
            <a:r>
              <a:rPr lang="hr-HR" sz="6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 Black"/>
                <a:ea typeface="Arial Black"/>
                <a:cs typeface="Arial Black"/>
              </a:rPr>
              <a:t>Psihologija</a:t>
            </a:r>
          </a:p>
          <a:p>
            <a:pPr algn="ctr"/>
            <a:r>
              <a:rPr lang="hr-HR" sz="6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 Black"/>
                <a:ea typeface="Arial Black"/>
                <a:cs typeface="Arial Black"/>
              </a:rPr>
              <a:t>izvanjske</a:t>
            </a:r>
            <a:r>
              <a:rPr lang="en-US" sz="6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 Black"/>
                <a:ea typeface="Arial Black"/>
                <a:cs typeface="Arial Black"/>
              </a:rPr>
              <a:t> </a:t>
            </a:r>
            <a:r>
              <a:rPr lang="hr-HR" sz="6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 Black"/>
                <a:ea typeface="Arial Black"/>
                <a:cs typeface="Arial Black"/>
              </a:rPr>
              <a:t>k</a:t>
            </a:r>
            <a:r>
              <a:rPr lang="en-US" sz="60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 Black"/>
                <a:ea typeface="Arial Black"/>
                <a:cs typeface="Arial Black"/>
              </a:rPr>
              <a:t>ontrol</a:t>
            </a:r>
            <a:r>
              <a:rPr lang="hr-HR" sz="6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 Black"/>
                <a:ea typeface="Arial Black"/>
                <a:cs typeface="Arial Black"/>
              </a:rPr>
              <a:t>e</a:t>
            </a:r>
            <a:endParaRPr lang="en-US" sz="60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>
                  <a:lumMod val="60000"/>
                  <a:lumOff val="40000"/>
                </a:schemeClr>
              </a:solidFill>
              <a:latin typeface="Arial Black"/>
              <a:ea typeface="Arial Black"/>
              <a:cs typeface="Arial Black"/>
            </a:endParaRPr>
          </a:p>
          <a:p>
            <a:pPr algn="ctr"/>
            <a:endParaRPr lang="en-US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>
                  <a:lumMod val="60000"/>
                  <a:lumOff val="40000"/>
                </a:schemeClr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92168" name="WordArt 8"/>
          <p:cNvSpPr>
            <a:spLocks noChangeArrowheads="1" noChangeShapeType="1" noTextEdit="1"/>
          </p:cNvSpPr>
          <p:nvPr/>
        </p:nvSpPr>
        <p:spPr bwMode="auto">
          <a:xfrm>
            <a:off x="5147965" y="869088"/>
            <a:ext cx="3124275" cy="718840"/>
          </a:xfrm>
          <a:prstGeom prst="rect">
            <a:avLst/>
          </a:prstGeom>
        </p:spPr>
        <p:txBody>
          <a:bodyPr spcFirstLastPara="1" wrap="none" lIns="64291" tIns="32146" rIns="64291" bIns="32146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hr-HR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Arial Black"/>
                <a:ea typeface="Arial Black"/>
                <a:cs typeface="Arial Black"/>
              </a:rPr>
              <a:t>Psihologija</a:t>
            </a:r>
            <a:r>
              <a:rPr lang="en-US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Arial Black"/>
                <a:ea typeface="Arial Black"/>
                <a:cs typeface="Arial Black"/>
              </a:rPr>
              <a:t> </a:t>
            </a:r>
            <a:r>
              <a:rPr lang="en-US" sz="20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Arial Black"/>
                <a:ea typeface="Arial Black"/>
                <a:cs typeface="Arial Black"/>
              </a:rPr>
              <a:t>Teor</a:t>
            </a:r>
            <a:r>
              <a:rPr lang="hr-HR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Arial Black"/>
                <a:ea typeface="Arial Black"/>
                <a:cs typeface="Arial Black"/>
              </a:rPr>
              <a:t>ije</a:t>
            </a:r>
            <a:endParaRPr lang="en-US" sz="20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3">
                  <a:lumMod val="40000"/>
                  <a:lumOff val="60000"/>
                </a:schemeClr>
              </a:solidFill>
              <a:latin typeface="Arial Black"/>
              <a:ea typeface="Arial Black"/>
              <a:cs typeface="Arial Black"/>
            </a:endParaRPr>
          </a:p>
          <a:p>
            <a:pPr algn="ctr"/>
            <a:r>
              <a:rPr lang="hr-HR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Arial Black"/>
                <a:ea typeface="Arial Black"/>
                <a:cs typeface="Arial Black"/>
              </a:rPr>
              <a:t>izbora</a:t>
            </a:r>
            <a:endParaRPr lang="en-US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3">
                  <a:lumMod val="40000"/>
                  <a:lumOff val="60000"/>
                </a:schemeClr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109602" y="1223893"/>
            <a:ext cx="2047875" cy="159788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5" descr="j0078734"/>
          <p:cNvPicPr>
            <a:picLocks noChangeAspect="1" noChangeArrowheads="1"/>
          </p:cNvPicPr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02" y="1310473"/>
            <a:ext cx="204787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5667532" y="1211089"/>
            <a:ext cx="2047875" cy="159788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6" descr="j00787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039" y="1243418"/>
            <a:ext cx="1000125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460032" cy="283845"/>
          </a:xfrm>
        </p:spPr>
        <p:txBody>
          <a:bodyPr/>
          <a:lstStyle/>
          <a:p>
            <a:pPr algn="ctr"/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William Glasser International 2014</a:t>
            </a:r>
            <a:endParaRPr lang="en-A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47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6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2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920"/>
                            </p:stCondLst>
                            <p:childTnLst>
                              <p:par>
                                <p:cTn id="5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92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92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92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40"/>
                            </p:stCondLst>
                            <p:childTnLst>
                              <p:par>
                                <p:cTn id="6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40"/>
                            </p:stCondLst>
                            <p:childTnLst>
                              <p:par>
                                <p:cTn id="6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autoUpdateAnimBg="0" advAuto="0"/>
      <p:bldP spid="92164" grpId="0" build="p" autoUpdateAnimBg="0"/>
      <p:bldP spid="92167" grpId="0"/>
      <p:bldP spid="921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5904656" cy="151216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ŠTO VAS JE</a:t>
            </a:r>
            <a:r>
              <a:rPr lang="en-US" dirty="0" smtClean="0"/>
              <a:t> </a:t>
            </a:r>
            <a:r>
              <a:rPr lang="en-US" dirty="0" err="1" smtClean="0"/>
              <a:t>motiv</a:t>
            </a:r>
            <a:r>
              <a:rPr lang="hr-HR" dirty="0" smtClean="0"/>
              <a:t>IRALO</a:t>
            </a:r>
            <a:r>
              <a:rPr lang="en-US" dirty="0" smtClean="0"/>
              <a:t> </a:t>
            </a:r>
            <a:r>
              <a:rPr lang="hr-HR" dirty="0" smtClean="0"/>
              <a:t>DA OSTANETE U RAVNOTEŽI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30363" y="2760029"/>
            <a:ext cx="3292475" cy="2155504"/>
          </a:xfrm>
        </p:spPr>
      </p:pic>
      <p:sp>
        <p:nvSpPr>
          <p:cNvPr id="7" name="CuadroTexto 6"/>
          <p:cNvSpPr txBox="1"/>
          <p:nvPr/>
        </p:nvSpPr>
        <p:spPr>
          <a:xfrm>
            <a:off x="4856333" y="1772508"/>
            <a:ext cx="39911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?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?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?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?</a:t>
            </a:r>
          </a:p>
          <a:p>
            <a:r>
              <a:rPr lang="en-US" sz="2400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199" y="6492875"/>
            <a:ext cx="8390257" cy="283845"/>
          </a:xfrm>
        </p:spPr>
        <p:txBody>
          <a:bodyPr/>
          <a:lstStyle/>
          <a:p>
            <a:pPr algn="ctr"/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William Glasser International 2014</a:t>
            </a:r>
            <a:endParaRPr lang="en-A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79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2718"/>
            <a:ext cx="8136904" cy="972026"/>
          </a:xfrm>
        </p:spPr>
        <p:txBody>
          <a:bodyPr>
            <a:normAutofit/>
          </a:bodyPr>
          <a:lstStyle/>
          <a:p>
            <a:r>
              <a:rPr lang="hr-HR" sz="3200" dirty="0" smtClean="0"/>
              <a:t>JEZIK</a:t>
            </a:r>
            <a:r>
              <a:rPr lang="en-US" sz="3200" dirty="0" smtClean="0"/>
              <a:t>, </a:t>
            </a:r>
            <a:r>
              <a:rPr lang="hr-HR" sz="3200" dirty="0" smtClean="0"/>
              <a:t>K</a:t>
            </a:r>
            <a:r>
              <a:rPr lang="en-US" sz="3200" dirty="0" err="1" smtClean="0"/>
              <a:t>ontrol</a:t>
            </a:r>
            <a:r>
              <a:rPr lang="hr-HR" sz="3200" dirty="0" smtClean="0"/>
              <a:t>A I ODGOVORNOST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3356992"/>
            <a:ext cx="3240360" cy="2959795"/>
          </a:xfrm>
        </p:spPr>
        <p:txBody>
          <a:bodyPr>
            <a:normAutofit fontScale="40000" lnSpcReduction="20000"/>
          </a:bodyPr>
          <a:lstStyle/>
          <a:p>
            <a:pPr marL="533372" indent="-533372">
              <a:spcBef>
                <a:spcPts val="0"/>
              </a:spcBef>
              <a:buFontTx/>
              <a:buAutoNum type="arabicPeriod"/>
              <a:defRPr/>
            </a:pPr>
            <a:r>
              <a:rPr lang="hr-HR" sz="3500" dirty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Moje ponašanje motivirano je vanjskim signalima</a:t>
            </a:r>
            <a:r>
              <a:rPr lang="en-US" sz="3500" dirty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.</a:t>
            </a:r>
            <a:endParaRPr lang="hr-HR" sz="3500" dirty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  <a:p>
            <a:pPr marL="533372" indent="-533372">
              <a:spcBef>
                <a:spcPts val="0"/>
              </a:spcBef>
              <a:buFontTx/>
              <a:buAutoNum type="arabicPeriod"/>
              <a:defRPr/>
            </a:pPr>
            <a:endParaRPr lang="en-US" sz="3500" dirty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  <a:p>
            <a:pPr marL="533372" indent="-533372">
              <a:spcBef>
                <a:spcPts val="0"/>
              </a:spcBef>
              <a:buFontTx/>
              <a:buAutoNum type="arabicPeriod"/>
              <a:defRPr/>
            </a:pPr>
            <a:r>
              <a:rPr lang="hr-HR" sz="3500" dirty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Mogu kontrolirati što drugi čine</a:t>
            </a:r>
            <a:r>
              <a:rPr lang="en-US" sz="3500" dirty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/</a:t>
            </a:r>
            <a:r>
              <a:rPr lang="hr-HR" sz="3500" dirty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misle/osjećaju</a:t>
            </a:r>
            <a:r>
              <a:rPr lang="en-US" sz="3500" dirty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/</a:t>
            </a:r>
            <a:r>
              <a:rPr lang="hr-HR" sz="3500" dirty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govor njihovog tijela</a:t>
            </a:r>
            <a:r>
              <a:rPr lang="en-US" sz="3500" dirty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.</a:t>
            </a:r>
            <a:endParaRPr lang="hr-HR" sz="3500" dirty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  <a:p>
            <a:pPr marL="533372" indent="-533372">
              <a:spcBef>
                <a:spcPts val="0"/>
              </a:spcBef>
              <a:buFontTx/>
              <a:buAutoNum type="arabicPeriod"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  <a:p>
            <a:pPr marL="533372" indent="-533372">
              <a:spcBef>
                <a:spcPts val="0"/>
              </a:spcBef>
              <a:buFontTx/>
              <a:buAutoNum type="arabicPeriod" startAt="3"/>
              <a:defRPr/>
            </a:pPr>
            <a:r>
              <a:rPr lang="hr-HR" sz="3200" dirty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Znam što je dobro za ljude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.</a:t>
            </a:r>
            <a:endParaRPr lang="hr-HR" sz="3200" dirty="0" smtClean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  <a:p>
            <a:pPr marL="533372" indent="-533372">
              <a:spcBef>
                <a:spcPts val="0"/>
              </a:spcBef>
              <a:buFontTx/>
              <a:buAutoNum type="arabicPeriod" startAt="3"/>
              <a:defRPr/>
            </a:pPr>
            <a:endParaRPr lang="en-US" sz="3200" dirty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  <a:p>
            <a:pPr marL="533372" indent="-533372">
              <a:spcBef>
                <a:spcPts val="0"/>
              </a:spcBef>
              <a:buFontTx/>
              <a:buAutoNum type="arabicPeriod" startAt="3"/>
              <a:defRPr/>
            </a:pPr>
            <a:r>
              <a:rPr lang="hr-HR" sz="3200" dirty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Moja je moralna obveza da promijenim nečije loše ponašanje, ako moram čak i prisilom.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4090" y="3286679"/>
            <a:ext cx="3384374" cy="3055279"/>
          </a:xfrm>
        </p:spPr>
        <p:txBody>
          <a:bodyPr>
            <a:noAutofit/>
          </a:bodyPr>
          <a:lstStyle/>
          <a:p>
            <a:pPr marL="496800" indent="-533372">
              <a:spcBef>
                <a:spcPts val="0"/>
              </a:spcBef>
              <a:buFontTx/>
              <a:buAutoNum type="arabicPeriod"/>
              <a:defRPr/>
            </a:pPr>
            <a:r>
              <a:rPr lang="hr-HR" sz="1200" dirty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Moje ponašanje motivirano je mojim željama i </a:t>
            </a:r>
            <a:r>
              <a:rPr lang="hr-HR" sz="1200" dirty="0" smtClean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potrebama</a:t>
            </a:r>
            <a:r>
              <a:rPr lang="hr-HR" sz="1200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.</a:t>
            </a:r>
          </a:p>
          <a:p>
            <a:pPr marL="496800" indent="-533372">
              <a:spcBef>
                <a:spcPts val="0"/>
              </a:spcBef>
              <a:buFontTx/>
              <a:buAutoNum type="arabicPeriod"/>
              <a:defRPr/>
            </a:pPr>
            <a:endParaRPr lang="hr-HR" sz="1200" dirty="0" smtClean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  <a:p>
            <a:pPr marL="496800" indent="-533372">
              <a:spcBef>
                <a:spcPts val="0"/>
              </a:spcBef>
              <a:buFontTx/>
              <a:buAutoNum type="arabicPeriod"/>
              <a:defRPr/>
            </a:pPr>
            <a:r>
              <a:rPr lang="hr-HR" sz="1200" dirty="0" smtClean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Mogu </a:t>
            </a:r>
            <a:r>
              <a:rPr lang="hr-HR" sz="1200" dirty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kontrolirati samo što ja činim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/</a:t>
            </a:r>
            <a:r>
              <a:rPr lang="hr-HR" sz="1200" dirty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mislim/osjećam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/</a:t>
            </a:r>
            <a:r>
              <a:rPr lang="hr-HR" sz="1200" dirty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govor svog tijela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.</a:t>
            </a:r>
            <a:endParaRPr lang="hr-HR" sz="1200" dirty="0">
              <a:solidFill>
                <a:schemeClr val="accent4">
                  <a:lumMod val="75000"/>
                </a:schemeClr>
              </a:solidFill>
              <a:latin typeface="Tahoma" charset="0"/>
            </a:endParaRPr>
          </a:p>
          <a:p>
            <a:pPr marL="496800" indent="-533372">
              <a:spcBef>
                <a:spcPts val="0"/>
              </a:spcBef>
              <a:buFontTx/>
              <a:buAutoNum type="arabicPeriod"/>
              <a:defRPr/>
            </a:pPr>
            <a:endParaRPr lang="en-US" sz="1200" dirty="0">
              <a:solidFill>
                <a:schemeClr val="accent4">
                  <a:lumMod val="75000"/>
                </a:schemeClr>
              </a:solidFill>
              <a:latin typeface="Tahoma" charset="0"/>
            </a:endParaRPr>
          </a:p>
          <a:p>
            <a:pPr marL="496800" indent="-533372">
              <a:spcBef>
                <a:spcPts val="0"/>
              </a:spcBef>
              <a:buFontTx/>
              <a:buAutoNum type="arabicPeriod"/>
              <a:defRPr/>
            </a:pPr>
            <a:r>
              <a:rPr lang="hr-HR" sz="1200" dirty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Svaka osoba živi svoj život na najbolji način koji zna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.</a:t>
            </a:r>
            <a:endParaRPr lang="hr-HR" sz="1200" dirty="0">
              <a:solidFill>
                <a:schemeClr val="accent4">
                  <a:lumMod val="75000"/>
                </a:schemeClr>
              </a:solidFill>
              <a:latin typeface="Tahoma" charset="0"/>
            </a:endParaRPr>
          </a:p>
          <a:p>
            <a:pPr marL="496800" indent="-533372">
              <a:spcBef>
                <a:spcPts val="0"/>
              </a:spcBef>
              <a:buFontTx/>
              <a:buAutoNum type="arabicPeriod"/>
              <a:defRPr/>
            </a:pPr>
            <a:endParaRPr lang="en-US" sz="1200" dirty="0">
              <a:solidFill>
                <a:schemeClr val="accent4">
                  <a:lumMod val="75000"/>
                </a:schemeClr>
              </a:solidFill>
              <a:latin typeface="Tahoma" charset="0"/>
            </a:endParaRPr>
          </a:p>
          <a:p>
            <a:pPr marL="496800" indent="-533372">
              <a:spcBef>
                <a:spcPts val="0"/>
              </a:spcBef>
              <a:buFontTx/>
              <a:buAutoNum type="arabicPeriod"/>
              <a:defRPr/>
            </a:pPr>
            <a:r>
              <a:rPr lang="hr-HR" sz="1200" dirty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Mogu ljudima pomoći da otkriju djelotvornija ponašanja i kako bolje zadovoljiti svoje potrebe, ali samo ako oni to žele.</a:t>
            </a:r>
            <a:endParaRPr lang="en-US" sz="1200" dirty="0">
              <a:solidFill>
                <a:schemeClr val="accent3">
                  <a:lumMod val="60000"/>
                  <a:lumOff val="40000"/>
                </a:schemeClr>
              </a:solidFill>
              <a:latin typeface="Tahoma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492875"/>
            <a:ext cx="8219257" cy="283845"/>
          </a:xfrm>
        </p:spPr>
        <p:txBody>
          <a:bodyPr/>
          <a:lstStyle/>
          <a:p>
            <a:pPr algn="ctr"/>
            <a:r>
              <a:rPr lang="en-AU" dirty="0" smtClean="0"/>
              <a:t>William </a:t>
            </a:r>
            <a:r>
              <a:rPr lang="en-AU" dirty="0" err="1" smtClean="0"/>
              <a:t>Glasser</a:t>
            </a:r>
            <a:r>
              <a:rPr lang="en-AU" dirty="0" smtClean="0"/>
              <a:t> International 2014</a:t>
            </a:r>
            <a:endParaRPr lang="en-AU" dirty="0"/>
          </a:p>
        </p:txBody>
      </p:sp>
      <p:pic>
        <p:nvPicPr>
          <p:cNvPr id="6" name="Picture 5" descr="j0078734"/>
          <p:cNvPicPr>
            <a:picLocks noChangeAspect="1" noChangeArrowheads="1"/>
          </p:cNvPicPr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60848"/>
            <a:ext cx="1584175" cy="107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059" y="1853536"/>
            <a:ext cx="1444530" cy="1359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23528" y="1268761"/>
            <a:ext cx="41943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  <a:ea typeface="Arial Black"/>
                <a:cs typeface="Arial Black"/>
              </a:rPr>
              <a:t>Vanjska</a:t>
            </a:r>
            <a:endParaRPr lang="en-US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64089" y="1268761"/>
            <a:ext cx="25822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  <a:ea typeface="Arial Black"/>
                <a:cs typeface="Arial Black"/>
              </a:rPr>
              <a:t>U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  <a:ea typeface="Arial Black"/>
                <a:cs typeface="Arial Black"/>
              </a:rPr>
              <a:t>n</a:t>
            </a:r>
            <a:r>
              <a:rPr lang="hr-HR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  <a:ea typeface="Arial Black"/>
                <a:cs typeface="Arial Black"/>
              </a:rPr>
              <a:t>u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  <a:ea typeface="Arial Black"/>
                <a:cs typeface="Arial Black"/>
              </a:rPr>
              <a:t>t</a:t>
            </a:r>
            <a:r>
              <a:rPr lang="hr-HR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  <a:ea typeface="Arial Black"/>
                <a:cs typeface="Arial Black"/>
              </a:rPr>
              <a:t>a</a:t>
            </a:r>
            <a:r>
              <a:rPr lang="en-US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  <a:ea typeface="Arial Black"/>
                <a:cs typeface="Arial Black"/>
              </a:rPr>
              <a:t>rn</a:t>
            </a:r>
            <a:r>
              <a:rPr lang="hr-HR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  <a:ea typeface="Arial Black"/>
                <a:cs typeface="Arial Black"/>
              </a:rPr>
              <a:t>j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  <a:ea typeface="Arial Black"/>
                <a:cs typeface="Arial Black"/>
              </a:rPr>
              <a:t>a</a:t>
            </a:r>
          </a:p>
        </p:txBody>
      </p:sp>
      <p:sp>
        <p:nvSpPr>
          <p:cNvPr id="10" name="AutoShape 96"/>
          <p:cNvSpPr>
            <a:spLocks noChangeArrowheads="1"/>
          </p:cNvSpPr>
          <p:nvPr/>
        </p:nvSpPr>
        <p:spPr bwMode="auto">
          <a:xfrm rot="10800000" flipV="1">
            <a:off x="4157965" y="1907097"/>
            <a:ext cx="393743" cy="1379582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pPr>
              <a:defRPr/>
            </a:pPr>
            <a:endParaRPr lang="en-US" sz="2600"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 rot="20320720">
            <a:off x="2362295" y="3079376"/>
            <a:ext cx="398691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r-HR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Comic Sans MS"/>
              <a:ea typeface="Comic Sans MS"/>
              <a:cs typeface="Comic Sans MS"/>
            </a:endParaRPr>
          </a:p>
          <a:p>
            <a:pPr algn="ctr"/>
            <a:endParaRPr lang="hr-HR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Comic Sans MS"/>
              <a:ea typeface="Comic Sans MS"/>
              <a:cs typeface="Comic Sans MS"/>
            </a:endParaRPr>
          </a:p>
          <a:p>
            <a:pPr algn="ctr"/>
            <a:r>
              <a:rPr lang="hr-HR" sz="24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  <a:ea typeface="Comic Sans MS"/>
                <a:cs typeface="Comic Sans MS"/>
              </a:rPr>
              <a:t>Netočno</a:t>
            </a:r>
            <a:endParaRPr lang="en-US" sz="24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Comic Sans MS"/>
              <a:ea typeface="Comic Sans MS"/>
              <a:cs typeface="Comic Sans MS"/>
            </a:endParaRPr>
          </a:p>
          <a:p>
            <a:pPr algn="ctr"/>
            <a:r>
              <a:rPr lang="hr-HR" sz="24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  <a:ea typeface="Comic Sans MS"/>
                <a:cs typeface="Comic Sans MS"/>
              </a:rPr>
              <a:t>Ne</a:t>
            </a:r>
            <a:r>
              <a:rPr lang="en-US" sz="24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  <a:ea typeface="Comic Sans MS"/>
                <a:cs typeface="Comic Sans MS"/>
              </a:rPr>
              <a:t>preci</a:t>
            </a:r>
            <a:r>
              <a:rPr lang="hr-HR" sz="24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  <a:ea typeface="Comic Sans MS"/>
                <a:cs typeface="Comic Sans MS"/>
              </a:rPr>
              <a:t>zno</a:t>
            </a:r>
            <a:r>
              <a:rPr lang="en-US" sz="24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  <a:ea typeface="Comic Sans MS"/>
                <a:cs typeface="Comic Sans MS"/>
              </a:rPr>
              <a:t> </a:t>
            </a:r>
          </a:p>
          <a:p>
            <a:pPr algn="ctr"/>
            <a:r>
              <a:rPr lang="hr-HR" sz="24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  <a:ea typeface="Comic Sans MS"/>
                <a:cs typeface="Comic Sans MS"/>
              </a:rPr>
              <a:t> </a:t>
            </a:r>
            <a:r>
              <a:rPr lang="hr-HR" sz="24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  <a:ea typeface="Comic Sans MS"/>
                <a:cs typeface="Comic Sans MS"/>
              </a:rPr>
              <a:t>Ne</a:t>
            </a:r>
            <a:r>
              <a:rPr lang="en-US" sz="24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  <a:ea typeface="Comic Sans MS"/>
                <a:cs typeface="Comic Sans MS"/>
              </a:rPr>
              <a:t>real</a:t>
            </a:r>
            <a:r>
              <a:rPr lang="hr-HR" sz="24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  <a:ea typeface="Comic Sans MS"/>
                <a:cs typeface="Comic Sans MS"/>
              </a:rPr>
              <a:t>no</a:t>
            </a:r>
            <a:endParaRPr lang="en-US" sz="2400" dirty="0"/>
          </a:p>
        </p:txBody>
      </p:sp>
      <p:sp>
        <p:nvSpPr>
          <p:cNvPr id="12" name="AutoShape 95"/>
          <p:cNvSpPr>
            <a:spLocks noChangeArrowheads="1"/>
          </p:cNvSpPr>
          <p:nvPr/>
        </p:nvSpPr>
        <p:spPr bwMode="auto">
          <a:xfrm rot="10800000">
            <a:off x="4157964" y="5011032"/>
            <a:ext cx="393744" cy="133092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pPr>
              <a:defRPr/>
            </a:pPr>
            <a:endParaRPr lang="en-US" sz="26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221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7903" y="2821782"/>
            <a:ext cx="4054057" cy="3847579"/>
          </a:xfr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533372" indent="-533372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Moje ponašanje motivirano je vanjskim signalima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.</a:t>
            </a:r>
            <a:endParaRPr lang="hr-HR" sz="1800" b="1" dirty="0" smtClean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  <a:p>
            <a:pPr marL="533372" indent="-533372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endParaRPr lang="en-US" sz="1600" b="1" dirty="0" smtClean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  <a:p>
            <a:pPr marL="533372" indent="-533372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Mogu kontrolirati što drugi čine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/</a:t>
            </a: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misle/osjećaju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/</a:t>
            </a: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govor njihovog tijela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.</a:t>
            </a:r>
            <a:endParaRPr lang="hr-HR" sz="1800" b="1" dirty="0" smtClean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  <a:p>
            <a:pPr marL="533372" indent="-533372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endParaRPr lang="en-US" sz="1800" b="1" dirty="0" smtClean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  <a:p>
            <a:pPr marL="533372" indent="-533372">
              <a:spcBef>
                <a:spcPts val="0"/>
              </a:spcBef>
              <a:spcAft>
                <a:spcPts val="600"/>
              </a:spcAft>
              <a:buFontTx/>
              <a:buAutoNum type="arabicPeriod" startAt="3"/>
              <a:defRPr/>
            </a:pPr>
            <a:r>
              <a:rPr lang="hr-HR" sz="20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Znam što je dobro za ljude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.</a:t>
            </a:r>
            <a:endParaRPr lang="hr-HR" sz="2000" b="1" dirty="0" smtClean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US" sz="2000" b="1" dirty="0" smtClean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  <a:p>
            <a:pPr marL="533372" indent="-533372">
              <a:spcBef>
                <a:spcPts val="0"/>
              </a:spcBef>
              <a:spcAft>
                <a:spcPts val="600"/>
              </a:spcAft>
              <a:buFontTx/>
              <a:buAutoNum type="arabicPeriod" startAt="3"/>
              <a:defRPr/>
            </a:pPr>
            <a:r>
              <a:rPr lang="hr-HR" sz="2000" b="1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Moja je moralna obveza da promijenim nečije loše ponašanje, ako moram čak i prisilom.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</p:txBody>
      </p:sp>
      <p:sp>
        <p:nvSpPr>
          <p:cNvPr id="9216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88873" y="2863653"/>
            <a:ext cx="4228359" cy="3732845"/>
          </a:xfrm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496800" indent="-533372">
              <a:spcBef>
                <a:spcPts val="0"/>
              </a:spcBef>
              <a:buFontTx/>
              <a:buAutoNum type="arabicPeriod"/>
              <a:defRPr/>
            </a:pPr>
            <a:r>
              <a:rPr lang="hr-HR" sz="1700" dirty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Moje ponašanje motivirano je </a:t>
            </a:r>
            <a:r>
              <a:rPr lang="hr-HR" sz="1700" dirty="0" smtClean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mojim željama i potrebama</a:t>
            </a:r>
            <a:r>
              <a:rPr lang="hr-HR" sz="2000" dirty="0" smtClean="0">
                <a:solidFill>
                  <a:schemeClr val="accent2">
                    <a:lumMod val="75000"/>
                  </a:schemeClr>
                </a:solidFill>
                <a:latin typeface="Tahoma" charset="0"/>
              </a:rPr>
              <a:t>.</a:t>
            </a:r>
          </a:p>
          <a:p>
            <a:pPr marL="496800" indent="-533372">
              <a:spcBef>
                <a:spcPts val="0"/>
              </a:spcBef>
              <a:buFontTx/>
              <a:buAutoNum type="arabicPeriod"/>
              <a:defRPr/>
            </a:pPr>
            <a:endParaRPr lang="hr-HR" sz="1100" dirty="0" smtClean="0">
              <a:solidFill>
                <a:schemeClr val="accent2">
                  <a:lumMod val="75000"/>
                </a:schemeClr>
              </a:solidFill>
              <a:latin typeface="Tahoma" charset="0"/>
            </a:endParaRPr>
          </a:p>
          <a:p>
            <a:pPr marL="496800" indent="-533372">
              <a:spcBef>
                <a:spcPts val="0"/>
              </a:spcBef>
              <a:buFontTx/>
              <a:buAutoNum type="arabicPeriod"/>
              <a:defRPr/>
            </a:pPr>
            <a:r>
              <a:rPr lang="hr-HR" sz="1700" dirty="0" smtClean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Mogu </a:t>
            </a:r>
            <a:r>
              <a:rPr lang="hr-HR" sz="1700" dirty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kontrolirati </a:t>
            </a:r>
            <a:r>
              <a:rPr lang="hr-HR" sz="1700" dirty="0" smtClean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samo što ja činim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/</a:t>
            </a:r>
            <a:r>
              <a:rPr lang="hr-HR" sz="1700" dirty="0" smtClean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mislim/osjećam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/</a:t>
            </a:r>
            <a:r>
              <a:rPr lang="hr-HR" sz="1700" dirty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govor s</a:t>
            </a:r>
            <a:r>
              <a:rPr lang="hr-HR" sz="1700" dirty="0" smtClean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vog </a:t>
            </a:r>
            <a:r>
              <a:rPr lang="hr-HR" sz="1700" dirty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tijela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.</a:t>
            </a:r>
            <a:endParaRPr lang="hr-HR" sz="1700" dirty="0" smtClean="0">
              <a:solidFill>
                <a:schemeClr val="accent4">
                  <a:lumMod val="75000"/>
                </a:schemeClr>
              </a:solidFill>
              <a:latin typeface="Tahoma" charset="0"/>
            </a:endParaRPr>
          </a:p>
          <a:p>
            <a:pPr marL="496800" indent="-533372">
              <a:spcBef>
                <a:spcPts val="0"/>
              </a:spcBef>
              <a:buFontTx/>
              <a:buAutoNum type="arabicPeriod"/>
              <a:defRPr/>
            </a:pPr>
            <a:endParaRPr lang="en-US" sz="1100" b="1" dirty="0" smtClean="0">
              <a:solidFill>
                <a:schemeClr val="accent4">
                  <a:lumMod val="75000"/>
                </a:schemeClr>
              </a:solidFill>
              <a:latin typeface="Tahoma" charset="0"/>
            </a:endParaRPr>
          </a:p>
          <a:p>
            <a:pPr marL="496800" indent="-533372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hr-HR" sz="1900" b="1" dirty="0" smtClean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Svaka osoba živi svoj život na najbolji način koji zna</a:t>
            </a:r>
            <a:r>
              <a:rPr lang="en-US" sz="1900" b="1" dirty="0" smtClean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.</a:t>
            </a:r>
            <a:endParaRPr lang="hr-HR" sz="1900" b="1" dirty="0" smtClean="0">
              <a:solidFill>
                <a:schemeClr val="accent4">
                  <a:lumMod val="75000"/>
                </a:schemeClr>
              </a:solidFill>
              <a:latin typeface="Tahoma" charset="0"/>
            </a:endParaRPr>
          </a:p>
          <a:p>
            <a:pPr marL="496800" indent="-533372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endParaRPr lang="en-US" sz="1900" b="1" dirty="0" smtClean="0">
              <a:solidFill>
                <a:schemeClr val="accent4">
                  <a:lumMod val="75000"/>
                </a:schemeClr>
              </a:solidFill>
              <a:latin typeface="Tahoma" charset="0"/>
            </a:endParaRPr>
          </a:p>
          <a:p>
            <a:pPr marL="496800" indent="-533372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hr-HR" sz="1900" b="1" dirty="0" smtClean="0">
                <a:solidFill>
                  <a:schemeClr val="accent4">
                    <a:lumMod val="75000"/>
                  </a:schemeClr>
                </a:solidFill>
                <a:latin typeface="Tahoma" charset="0"/>
              </a:rPr>
              <a:t>Mogu ljudima pomoći da otkriju djelotvornija ponašanja i kako bolje zadovoljiti svoje potrebe, ali samo ako oni to žele.</a:t>
            </a:r>
            <a:endParaRPr lang="en-US" sz="1900" b="1" dirty="0">
              <a:solidFill>
                <a:schemeClr val="accent3">
                  <a:lumMod val="60000"/>
                  <a:lumOff val="40000"/>
                </a:schemeClr>
              </a:solidFill>
              <a:latin typeface="Tahoma" charset="0"/>
            </a:endParaRPr>
          </a:p>
        </p:txBody>
      </p:sp>
      <p:sp>
        <p:nvSpPr>
          <p:cNvPr id="92167" name="WordArt 7"/>
          <p:cNvSpPr>
            <a:spLocks noChangeArrowheads="1" noChangeShapeType="1" noTextEdit="1"/>
          </p:cNvSpPr>
          <p:nvPr/>
        </p:nvSpPr>
        <p:spPr bwMode="auto">
          <a:xfrm>
            <a:off x="801391" y="1067072"/>
            <a:ext cx="2664296" cy="288031"/>
          </a:xfrm>
          <a:prstGeom prst="rect">
            <a:avLst/>
          </a:prstGeom>
        </p:spPr>
        <p:txBody>
          <a:bodyPr spcFirstLastPara="1" wrap="none" lIns="64291" tIns="32146" rIns="64291" bIns="32146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endParaRPr lang="hr-HR" sz="20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>
                  <a:lumMod val="60000"/>
                  <a:lumOff val="40000"/>
                </a:schemeClr>
              </a:solidFill>
              <a:latin typeface="Arial Black"/>
              <a:ea typeface="Arial Black"/>
              <a:cs typeface="Arial Black"/>
            </a:endParaRPr>
          </a:p>
          <a:p>
            <a:pPr algn="ctr"/>
            <a:endParaRPr lang="hr-HR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>
                  <a:lumMod val="60000"/>
                  <a:lumOff val="40000"/>
                </a:schemeClr>
              </a:solidFill>
              <a:latin typeface="Arial Black"/>
              <a:ea typeface="Arial Black"/>
              <a:cs typeface="Arial Black"/>
            </a:endParaRPr>
          </a:p>
          <a:p>
            <a:pPr algn="ctr"/>
            <a:endParaRPr lang="hr-HR" sz="20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>
                  <a:lumMod val="60000"/>
                  <a:lumOff val="40000"/>
                </a:schemeClr>
              </a:solidFill>
              <a:latin typeface="Arial Black"/>
              <a:ea typeface="Arial Black"/>
              <a:cs typeface="Arial Black"/>
            </a:endParaRPr>
          </a:p>
          <a:p>
            <a:pPr algn="ctr"/>
            <a:endParaRPr lang="hr-HR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>
                  <a:lumMod val="60000"/>
                  <a:lumOff val="40000"/>
                </a:schemeClr>
              </a:solidFill>
              <a:latin typeface="Arial Black"/>
              <a:ea typeface="Arial Black"/>
              <a:cs typeface="Arial Black"/>
            </a:endParaRPr>
          </a:p>
          <a:p>
            <a:pPr algn="ctr"/>
            <a:endParaRPr lang="hr-HR" sz="20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>
                  <a:lumMod val="60000"/>
                  <a:lumOff val="40000"/>
                </a:schemeClr>
              </a:solidFill>
              <a:latin typeface="Arial Black"/>
              <a:ea typeface="Arial Black"/>
              <a:cs typeface="Arial Black"/>
            </a:endParaRPr>
          </a:p>
          <a:p>
            <a:pPr algn="ctr"/>
            <a:endParaRPr lang="hr-HR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>
                  <a:lumMod val="60000"/>
                  <a:lumOff val="40000"/>
                </a:schemeClr>
              </a:solidFill>
              <a:latin typeface="Arial Black"/>
              <a:ea typeface="Arial Black"/>
              <a:cs typeface="Arial Black"/>
            </a:endParaRPr>
          </a:p>
          <a:p>
            <a:pPr algn="ctr"/>
            <a:r>
              <a:rPr lang="hr-HR" sz="6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 Black"/>
                <a:ea typeface="Arial Black"/>
                <a:cs typeface="Arial Black"/>
              </a:rPr>
              <a:t>Psihologija</a:t>
            </a:r>
          </a:p>
          <a:p>
            <a:pPr algn="ctr"/>
            <a:r>
              <a:rPr lang="hr-HR" sz="6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 Black"/>
                <a:ea typeface="Arial Black"/>
                <a:cs typeface="Arial Black"/>
              </a:rPr>
              <a:t>izvanjske</a:t>
            </a:r>
            <a:r>
              <a:rPr lang="en-US" sz="6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 Black"/>
                <a:ea typeface="Arial Black"/>
                <a:cs typeface="Arial Black"/>
              </a:rPr>
              <a:t> </a:t>
            </a:r>
            <a:r>
              <a:rPr lang="hr-HR" sz="6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 Black"/>
                <a:ea typeface="Arial Black"/>
                <a:cs typeface="Arial Black"/>
              </a:rPr>
              <a:t>k</a:t>
            </a:r>
            <a:r>
              <a:rPr lang="en-US" sz="60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 Black"/>
                <a:ea typeface="Arial Black"/>
                <a:cs typeface="Arial Black"/>
              </a:rPr>
              <a:t>ontrol</a:t>
            </a:r>
            <a:r>
              <a:rPr lang="hr-HR" sz="6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 Black"/>
                <a:ea typeface="Arial Black"/>
                <a:cs typeface="Arial Black"/>
              </a:rPr>
              <a:t>e</a:t>
            </a:r>
            <a:endParaRPr lang="en-US" sz="60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>
                  <a:lumMod val="60000"/>
                  <a:lumOff val="40000"/>
                </a:schemeClr>
              </a:solidFill>
              <a:latin typeface="Arial Black"/>
              <a:ea typeface="Arial Black"/>
              <a:cs typeface="Arial Black"/>
            </a:endParaRPr>
          </a:p>
          <a:p>
            <a:pPr algn="ctr"/>
            <a:endParaRPr lang="en-US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>
                  <a:lumMod val="60000"/>
                  <a:lumOff val="40000"/>
                </a:schemeClr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92168" name="WordArt 8"/>
          <p:cNvSpPr>
            <a:spLocks noChangeArrowheads="1" noChangeShapeType="1" noTextEdit="1"/>
          </p:cNvSpPr>
          <p:nvPr/>
        </p:nvSpPr>
        <p:spPr bwMode="auto">
          <a:xfrm>
            <a:off x="5147965" y="869088"/>
            <a:ext cx="3124275" cy="718840"/>
          </a:xfrm>
          <a:prstGeom prst="rect">
            <a:avLst/>
          </a:prstGeom>
        </p:spPr>
        <p:txBody>
          <a:bodyPr spcFirstLastPara="1" wrap="none" lIns="64291" tIns="32146" rIns="64291" bIns="32146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hr-HR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Arial Black"/>
                <a:ea typeface="Arial Black"/>
                <a:cs typeface="Arial Black"/>
              </a:rPr>
              <a:t>Psihologija</a:t>
            </a:r>
            <a:r>
              <a:rPr lang="en-US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Arial Black"/>
                <a:ea typeface="Arial Black"/>
                <a:cs typeface="Arial Black"/>
              </a:rPr>
              <a:t> </a:t>
            </a:r>
            <a:r>
              <a:rPr lang="en-US" sz="20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Arial Black"/>
                <a:ea typeface="Arial Black"/>
                <a:cs typeface="Arial Black"/>
              </a:rPr>
              <a:t>Teor</a:t>
            </a:r>
            <a:r>
              <a:rPr lang="hr-HR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Arial Black"/>
                <a:ea typeface="Arial Black"/>
                <a:cs typeface="Arial Black"/>
              </a:rPr>
              <a:t>ije</a:t>
            </a:r>
            <a:endParaRPr lang="en-US" sz="20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3">
                  <a:lumMod val="40000"/>
                  <a:lumOff val="60000"/>
                </a:schemeClr>
              </a:solidFill>
              <a:latin typeface="Arial Black"/>
              <a:ea typeface="Arial Black"/>
              <a:cs typeface="Arial Black"/>
            </a:endParaRPr>
          </a:p>
          <a:p>
            <a:pPr algn="ctr"/>
            <a:r>
              <a:rPr lang="hr-HR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Arial Black"/>
                <a:ea typeface="Arial Black"/>
                <a:cs typeface="Arial Black"/>
              </a:rPr>
              <a:t>izbora</a:t>
            </a:r>
            <a:endParaRPr lang="en-US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3">
                  <a:lumMod val="40000"/>
                  <a:lumOff val="60000"/>
                </a:schemeClr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109602" y="1223893"/>
            <a:ext cx="2047875" cy="159788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5" descr="j0078734"/>
          <p:cNvPicPr>
            <a:picLocks noChangeAspect="1" noChangeArrowheads="1"/>
          </p:cNvPicPr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02" y="1310473"/>
            <a:ext cx="204787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5667532" y="1211089"/>
            <a:ext cx="2047875" cy="159788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6" descr="j00787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039" y="1243418"/>
            <a:ext cx="1000125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460032" cy="283845"/>
          </a:xfrm>
        </p:spPr>
        <p:txBody>
          <a:bodyPr/>
          <a:lstStyle/>
          <a:p>
            <a:pPr algn="ctr"/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William Glasser International 2014</a:t>
            </a:r>
            <a:endParaRPr lang="en-A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23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6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2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920"/>
                            </p:stCondLst>
                            <p:childTnLst>
                              <p:par>
                                <p:cTn id="5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92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92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92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40"/>
                            </p:stCondLst>
                            <p:childTnLst>
                              <p:par>
                                <p:cTn id="6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40"/>
                            </p:stCondLst>
                            <p:childTnLst>
                              <p:par>
                                <p:cTn id="6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autoUpdateAnimBg="0" advAuto="0"/>
      <p:bldP spid="92164" grpId="0" build="p" autoUpdateAnimBg="0"/>
      <p:bldP spid="92167" grpId="0"/>
      <p:bldP spid="921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52718"/>
            <a:ext cx="7920880" cy="972026"/>
          </a:xfrm>
        </p:spPr>
        <p:txBody>
          <a:bodyPr>
            <a:normAutofit/>
          </a:bodyPr>
          <a:lstStyle/>
          <a:p>
            <a:pPr algn="ctr"/>
            <a:r>
              <a:rPr lang="hr-HR" dirty="0" smtClean="0"/>
              <a:t>Što mogu</a:t>
            </a:r>
            <a:r>
              <a:rPr lang="hr-HR" dirty="0"/>
              <a:t> </a:t>
            </a:r>
            <a:r>
              <a:rPr lang="hr-HR" dirty="0" smtClean="0"/>
              <a:t>k</a:t>
            </a:r>
            <a:r>
              <a:rPr lang="en-AU" dirty="0" err="1" smtClean="0"/>
              <a:t>ontrol</a:t>
            </a:r>
            <a:r>
              <a:rPr lang="hr-HR" dirty="0" smtClean="0"/>
              <a:t>irati</a:t>
            </a:r>
            <a:r>
              <a:rPr lang="en-AU" dirty="0" smtClean="0"/>
              <a:t>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i="1" dirty="0" smtClean="0"/>
              <a:t>„</a:t>
            </a:r>
            <a:r>
              <a:rPr lang="hr-HR" i="1" dirty="0" smtClean="0"/>
              <a:t>Jedino ponašanje koje možemo kontrolirati je naše vlastito</a:t>
            </a:r>
            <a:r>
              <a:rPr lang="en-GB" i="1" dirty="0" smtClean="0"/>
              <a:t>.“</a:t>
            </a:r>
          </a:p>
          <a:p>
            <a:pPr lvl="0"/>
            <a:endParaRPr lang="en-NZ" dirty="0"/>
          </a:p>
          <a:p>
            <a:pPr lvl="0"/>
            <a:r>
              <a:rPr lang="en-GB" i="1" dirty="0" smtClean="0"/>
              <a:t>„</a:t>
            </a:r>
            <a:r>
              <a:rPr lang="hr-HR" i="1" dirty="0" smtClean="0"/>
              <a:t>Moramo razumjeti da možemo kontrolirati samo svoj život, te </a:t>
            </a:r>
          </a:p>
          <a:p>
            <a:pPr lvl="0"/>
            <a:r>
              <a:rPr lang="hr-HR" i="1" dirty="0"/>
              <a:t> </a:t>
            </a:r>
            <a:r>
              <a:rPr lang="hr-HR" i="1" dirty="0" smtClean="0"/>
              <a:t>da u većini slučajeva možemo izabrati da ga mijenjamo</a:t>
            </a:r>
            <a:r>
              <a:rPr lang="en-GB" i="1" dirty="0" smtClean="0"/>
              <a:t>.“</a:t>
            </a:r>
          </a:p>
          <a:p>
            <a:pPr lvl="0"/>
            <a:endParaRPr lang="en-NZ" dirty="0"/>
          </a:p>
          <a:p>
            <a:pPr lvl="0"/>
            <a:r>
              <a:rPr lang="en-GB" i="1" dirty="0" smtClean="0"/>
              <a:t>„</a:t>
            </a:r>
            <a:r>
              <a:rPr lang="hr-HR" i="1" dirty="0" smtClean="0"/>
              <a:t>Ništa od onoga što činimo nije uzrokovano onime što se događa izvan </a:t>
            </a:r>
          </a:p>
          <a:p>
            <a:pPr lvl="0"/>
            <a:r>
              <a:rPr lang="hr-HR" i="1" dirty="0"/>
              <a:t> </a:t>
            </a:r>
            <a:r>
              <a:rPr lang="hr-HR" i="1" dirty="0" smtClean="0"/>
              <a:t> nas</a:t>
            </a:r>
            <a:r>
              <a:rPr lang="en-GB" i="1" dirty="0" smtClean="0"/>
              <a:t>.“</a:t>
            </a:r>
          </a:p>
          <a:p>
            <a:pPr lvl="0"/>
            <a:endParaRPr lang="en-NZ" dirty="0"/>
          </a:p>
          <a:p>
            <a:pPr lvl="0"/>
            <a:r>
              <a:rPr lang="en-GB" i="1" dirty="0" smtClean="0"/>
              <a:t>"</a:t>
            </a:r>
            <a:r>
              <a:rPr lang="hr-HR" i="1" dirty="0" smtClean="0"/>
              <a:t>P</a:t>
            </a:r>
            <a:r>
              <a:rPr lang="en-GB" i="1" dirty="0" smtClean="0"/>
              <a:t>s</a:t>
            </a:r>
            <a:r>
              <a:rPr lang="hr-HR" i="1" dirty="0" smtClean="0"/>
              <a:t>i</a:t>
            </a:r>
            <a:r>
              <a:rPr lang="en-GB" i="1" dirty="0" err="1" smtClean="0"/>
              <a:t>holog</a:t>
            </a:r>
            <a:r>
              <a:rPr lang="hr-HR" i="1" dirty="0" smtClean="0"/>
              <a:t>ija teorije izbora je upravo suprotna od psihologije izvanjske </a:t>
            </a:r>
          </a:p>
          <a:p>
            <a:pPr lvl="0"/>
            <a:r>
              <a:rPr lang="hr-HR" i="1" dirty="0"/>
              <a:t> </a:t>
            </a:r>
            <a:r>
              <a:rPr lang="hr-HR" i="1" dirty="0" smtClean="0"/>
              <a:t> kontrole</a:t>
            </a:r>
            <a:r>
              <a:rPr lang="en-GB" i="1" dirty="0" smtClean="0"/>
              <a:t>.“</a:t>
            </a:r>
          </a:p>
          <a:p>
            <a:pPr lvl="0"/>
            <a:endParaRPr lang="en-NZ" dirty="0"/>
          </a:p>
          <a:p>
            <a:endParaRPr lang="en-NZ" i="1" dirty="0" smtClean="0"/>
          </a:p>
          <a:p>
            <a:pPr algn="r">
              <a:buNone/>
            </a:pPr>
            <a:r>
              <a:rPr lang="en-AU" i="1" dirty="0" smtClean="0"/>
              <a:t>Dr William Glasser</a:t>
            </a:r>
            <a:endParaRPr lang="en-AU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435280" cy="283845"/>
          </a:xfrm>
        </p:spPr>
        <p:txBody>
          <a:bodyPr/>
          <a:lstStyle/>
          <a:p>
            <a:pPr algn="ctr"/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William Glasser International 2014</a:t>
            </a:r>
            <a:endParaRPr lang="en-A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ZAKLJUČIMO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Nešto što sada shvaćam</a:t>
            </a:r>
            <a:r>
              <a:rPr lang="en-AU" dirty="0" smtClean="0"/>
              <a:t>…</a:t>
            </a:r>
          </a:p>
          <a:p>
            <a:endParaRPr lang="en-AU" dirty="0" smtClean="0"/>
          </a:p>
          <a:p>
            <a:r>
              <a:rPr lang="hr-HR" dirty="0" smtClean="0"/>
              <a:t>U mome mišljenju se promijenilo</a:t>
            </a:r>
            <a:r>
              <a:rPr lang="en-AU" dirty="0" smtClean="0"/>
              <a:t>…</a:t>
            </a:r>
            <a:endParaRPr lang="en-AU" dirty="0"/>
          </a:p>
          <a:p>
            <a:endParaRPr lang="en-AU" dirty="0" smtClean="0"/>
          </a:p>
          <a:p>
            <a:r>
              <a:rPr lang="hr-HR" dirty="0" smtClean="0"/>
              <a:t>Želim biti djelotvorna/an tako da</a:t>
            </a:r>
            <a:r>
              <a:rPr lang="en-AU" dirty="0" smtClean="0"/>
              <a:t>…</a:t>
            </a:r>
          </a:p>
          <a:p>
            <a:pPr>
              <a:buNone/>
            </a:pPr>
            <a:endParaRPr lang="en-AU" dirty="0" smtClean="0"/>
          </a:p>
        </p:txBody>
      </p:sp>
      <p:pic>
        <p:nvPicPr>
          <p:cNvPr id="4" name="Picture 3" descr="Fotolia_402052_X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1340768"/>
            <a:ext cx="972964" cy="972964"/>
          </a:xfrm>
          <a:prstGeom prst="rect">
            <a:avLst/>
          </a:prstGeom>
        </p:spPr>
      </p:pic>
      <p:pic>
        <p:nvPicPr>
          <p:cNvPr id="5" name="Picture 4" descr="Fotolia_5644008_X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2780928"/>
            <a:ext cx="864096" cy="864096"/>
          </a:xfrm>
          <a:prstGeom prst="rect">
            <a:avLst/>
          </a:prstGeom>
        </p:spPr>
      </p:pic>
      <p:pic>
        <p:nvPicPr>
          <p:cNvPr id="6" name="Picture 5" descr="Choices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7884368" y="4077072"/>
            <a:ext cx="595501" cy="89220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435280" cy="283845"/>
          </a:xfrm>
        </p:spPr>
        <p:txBody>
          <a:bodyPr/>
          <a:lstStyle/>
          <a:p>
            <a:pPr algn="ctr"/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William Glasser International 2014</a:t>
            </a:r>
            <a:endParaRPr lang="en-A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52718"/>
            <a:ext cx="7488832" cy="1116042"/>
          </a:xfrm>
        </p:spPr>
        <p:txBody>
          <a:bodyPr>
            <a:normAutofit fontScale="90000"/>
          </a:bodyPr>
          <a:lstStyle/>
          <a:p>
            <a:pPr algn="ctr"/>
            <a:r>
              <a:rPr lang="hr-HR" i="1" dirty="0"/>
              <a:t>PREUZMI ODGOVORNOST </a:t>
            </a:r>
            <a:br>
              <a:rPr lang="hr-HR" i="1" dirty="0"/>
            </a:br>
            <a:r>
              <a:rPr lang="hr-HR" i="1" dirty="0"/>
              <a:t>ZA SVOJ ŽIVOT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7537648" cy="4641379"/>
          </a:xfrm>
        </p:spPr>
        <p:txBody>
          <a:bodyPr/>
          <a:lstStyle/>
          <a:p>
            <a:pPr algn="ctr"/>
            <a:r>
              <a:rPr lang="hr-HR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Čestitamo</a:t>
            </a:r>
            <a:r>
              <a:rPr lang="en-A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r>
              <a:rPr lang="hr-HR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Kvalificirani ste za vođenje radionice</a:t>
            </a:r>
            <a:r>
              <a:rPr lang="en-A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r-HR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Preuzmi odgovornost za svoj život</a:t>
            </a:r>
            <a:endParaRPr lang="en-AU" sz="28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Tx/>
              <a:buChar char="-"/>
            </a:pPr>
            <a:r>
              <a:rPr lang="hr-HR" sz="2800" dirty="0" smtClean="0">
                <a:solidFill>
                  <a:srgbClr val="C00000"/>
                </a:solidFill>
              </a:rPr>
              <a:t>novosti koju nudi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WILLIAM GLASSER INTERNATIONAL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William Glasser International 2014</a:t>
            </a:r>
            <a:endParaRPr lang="en-A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1723"/>
            <a:ext cx="9144000" cy="2552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263510"/>
              </p:ext>
            </p:extLst>
          </p:nvPr>
        </p:nvGraphicFramePr>
        <p:xfrm>
          <a:off x="611560" y="1340769"/>
          <a:ext cx="7704856" cy="2940954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0000" endA="295" endPos="92000" dist="101600" dir="5400000" sy="-100000" algn="bl" rotWithShape="0"/>
                </a:effectLst>
                <a:tableStyleId>{5C22544A-7EE6-4342-B048-85BDC9FD1C3A}</a:tableStyleId>
              </a:tblPr>
              <a:tblGrid>
                <a:gridCol w="7704856"/>
              </a:tblGrid>
              <a:tr h="29409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08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892480" y="0"/>
            <a:ext cx="36004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/>
          <p:cNvSpPr/>
          <p:nvPr/>
        </p:nvSpPr>
        <p:spPr>
          <a:xfrm>
            <a:off x="17748" y="3717032"/>
            <a:ext cx="9234772" cy="79208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003232" cy="4571999"/>
          </a:xfrm>
        </p:spPr>
        <p:txBody>
          <a:bodyPr/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r-HR" sz="8000" dirty="0" smtClean="0">
                <a:solidFill>
                  <a:srgbClr val="92D050"/>
                </a:solidFill>
              </a:rPr>
              <a:t>ŽIVOT</a:t>
            </a:r>
            <a:r>
              <a:rPr lang="en-US" sz="8000" dirty="0" smtClean="0">
                <a:solidFill>
                  <a:srgbClr val="92D050"/>
                </a:solidFill>
              </a:rPr>
              <a:t/>
            </a:r>
            <a:br>
              <a:rPr lang="en-US" sz="8000" dirty="0" smtClean="0">
                <a:solidFill>
                  <a:srgbClr val="92D050"/>
                </a:solidFill>
              </a:rPr>
            </a:br>
            <a:r>
              <a:rPr lang="hr-HR" sz="4000" dirty="0"/>
              <a:t/>
            </a:r>
            <a:br>
              <a:rPr lang="hr-HR" sz="4000" dirty="0"/>
            </a:br>
            <a:r>
              <a:rPr lang="hr-HR" sz="2000" dirty="0" smtClean="0"/>
              <a:t>KAKO S PSIHOLOGIJOM TEORIJE IZBORA </a:t>
            </a:r>
            <a:br>
              <a:rPr lang="hr-HR" sz="2000" dirty="0" smtClean="0"/>
            </a:br>
            <a:r>
              <a:rPr lang="hr-HR" sz="2000" dirty="0" smtClean="0"/>
              <a:t>(</a:t>
            </a:r>
            <a:r>
              <a:rPr lang="en-US" sz="2000" dirty="0" smtClean="0"/>
              <a:t>choice </a:t>
            </a:r>
            <a:r>
              <a:rPr lang="en-US" sz="2000" dirty="0"/>
              <a:t>theory® </a:t>
            </a:r>
            <a:r>
              <a:rPr lang="hr-HR" sz="2000" dirty="0" smtClean="0"/>
              <a:t>) DOBITI ONO ŠTO TREBAŠ</a:t>
            </a:r>
            <a:endParaRPr lang="en-US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1052736"/>
            <a:ext cx="8856984" cy="914400"/>
          </a:xfrm>
        </p:spPr>
        <p:txBody>
          <a:bodyPr>
            <a:noAutofit/>
          </a:bodyPr>
          <a:lstStyle/>
          <a:p>
            <a:pPr algn="ctr"/>
            <a:r>
              <a:rPr lang="hr-HR" sz="4000" dirty="0" smtClean="0"/>
              <a:t>PREUZMI</a:t>
            </a:r>
            <a:r>
              <a:rPr lang="en-US" sz="4000" dirty="0" smtClean="0"/>
              <a:t> </a:t>
            </a:r>
            <a:r>
              <a:rPr lang="hr-HR" sz="4000" dirty="0" smtClean="0">
                <a:solidFill>
                  <a:srgbClr val="6699FF"/>
                </a:solidFill>
              </a:rPr>
              <a:t>ODGOVORNOST</a:t>
            </a:r>
            <a:r>
              <a:rPr lang="en-US" sz="4000" dirty="0" smtClean="0"/>
              <a:t> </a:t>
            </a:r>
            <a:endParaRPr lang="hr-HR" sz="4000" dirty="0" smtClean="0"/>
          </a:p>
          <a:p>
            <a:pPr algn="ctr"/>
            <a:r>
              <a:rPr lang="hr-HR" sz="1800" dirty="0" smtClean="0"/>
              <a:t>ZA SVOJ</a:t>
            </a:r>
            <a:r>
              <a:rPr lang="en-US" sz="1800" dirty="0" smtClean="0"/>
              <a:t> </a:t>
            </a:r>
          </a:p>
        </p:txBody>
      </p:sp>
      <p:pic>
        <p:nvPicPr>
          <p:cNvPr id="5" name="Picture 4" descr="WGI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4829175"/>
            <a:ext cx="2819400" cy="161925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507288" cy="283845"/>
          </a:xfrm>
        </p:spPr>
        <p:txBody>
          <a:bodyPr/>
          <a:lstStyle/>
          <a:p>
            <a:pPr algn="ctr"/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William Glasser International 2014</a:t>
            </a:r>
            <a:endParaRPr lang="en-A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05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 descr="Brain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252536" y="-603448"/>
            <a:ext cx="9144000" cy="6822758"/>
          </a:xfrm>
        </p:spPr>
      </p:pic>
      <p:sp>
        <p:nvSpPr>
          <p:cNvPr id="5" name="Rectangle 4"/>
          <p:cNvSpPr/>
          <p:nvPr/>
        </p:nvSpPr>
        <p:spPr>
          <a:xfrm>
            <a:off x="539552" y="548680"/>
            <a:ext cx="78488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ŠEST SATI</a:t>
            </a:r>
          </a:p>
          <a:p>
            <a:pPr algn="ctr"/>
            <a:endParaRPr lang="en-A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NZ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Promijenite</a:t>
            </a:r>
            <a:r>
              <a:rPr lang="en-N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NZ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svoj</a:t>
            </a:r>
            <a:r>
              <a:rPr lang="en-N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NZ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mentalni</a:t>
            </a:r>
            <a:r>
              <a:rPr lang="en-N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model 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NZ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Otkrijte</a:t>
            </a:r>
            <a:r>
              <a:rPr lang="en-N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NZ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svoje</a:t>
            </a:r>
            <a:r>
              <a:rPr lang="en-N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NZ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osnovne</a:t>
            </a:r>
            <a:r>
              <a:rPr lang="en-N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NZ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potrebe</a:t>
            </a:r>
            <a:r>
              <a:rPr lang="en-N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hr-H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NZ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želje</a:t>
            </a:r>
            <a:r>
              <a:rPr lang="en-N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NZ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N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NZ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uvjerenja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NZ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Razvijte</a:t>
            </a:r>
            <a:r>
              <a:rPr lang="en-N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NZ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navike</a:t>
            </a:r>
            <a:r>
              <a:rPr lang="en-N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NZ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pozitivnih</a:t>
            </a:r>
            <a:r>
              <a:rPr lang="en-N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NZ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odnosa</a:t>
            </a:r>
            <a:r>
              <a:rPr lang="en-N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r-H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NZ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Saznajte</a:t>
            </a:r>
            <a:r>
              <a:rPr lang="en-N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NZ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snagu</a:t>
            </a:r>
            <a:r>
              <a:rPr lang="en-N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NZ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zamjećivanja</a:t>
            </a:r>
            <a:r>
              <a:rPr lang="en-N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N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NZ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percepcije</a:t>
            </a:r>
            <a:r>
              <a:rPr lang="en-N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hr-H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NZ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Naučite</a:t>
            </a:r>
            <a:r>
              <a:rPr lang="en-N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NZ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sastavne</a:t>
            </a:r>
            <a:r>
              <a:rPr lang="en-N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NZ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dijelove</a:t>
            </a:r>
            <a:r>
              <a:rPr lang="hr-H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NZ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kupnog</a:t>
            </a:r>
            <a:r>
              <a:rPr lang="en-N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NZ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ponašanja</a:t>
            </a:r>
            <a:endParaRPr lang="hr-H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en-NZ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Preuzmite</a:t>
            </a:r>
            <a:r>
              <a:rPr lang="en-N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NZ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odgovornost</a:t>
            </a:r>
            <a:r>
              <a:rPr lang="en-N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NZ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N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NZ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svoj</a:t>
            </a:r>
            <a:r>
              <a:rPr lang="en-N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NZ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život</a:t>
            </a:r>
            <a:endParaRPr lang="en-AU" sz="32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608" y="260648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AU" sz="3600" dirty="0" smtClean="0">
              <a:solidFill>
                <a:srgbClr val="FFFF00"/>
              </a:solidFill>
            </a:endParaRPr>
          </a:p>
          <a:p>
            <a:pPr algn="ctr"/>
            <a:endParaRPr lang="en-AU" sz="3600" dirty="0" smtClean="0">
              <a:solidFill>
                <a:srgbClr val="FFFF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363272" cy="283845"/>
          </a:xfrm>
        </p:spPr>
        <p:txBody>
          <a:bodyPr/>
          <a:lstStyle/>
          <a:p>
            <a:pPr algn="ctr"/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William Glasser International 2014</a:t>
            </a:r>
            <a:endParaRPr lang="en-A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	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hr-HR" sz="2000" dirty="0" smtClean="0"/>
              <a:t>ŠTO MOŽETE KONTROLIRATI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7992888" cy="914400"/>
          </a:xfrm>
        </p:spPr>
        <p:txBody>
          <a:bodyPr>
            <a:noAutofit/>
          </a:bodyPr>
          <a:lstStyle/>
          <a:p>
            <a:pPr algn="ctr"/>
            <a:r>
              <a:rPr lang="en-NZ" sz="4000" b="1" dirty="0" err="1"/>
              <a:t>Promijenite</a:t>
            </a:r>
            <a:r>
              <a:rPr lang="en-NZ" sz="4000" b="1" dirty="0"/>
              <a:t> </a:t>
            </a:r>
            <a:r>
              <a:rPr lang="en-NZ" sz="4000" b="1" dirty="0" err="1"/>
              <a:t>svoj</a:t>
            </a:r>
            <a:r>
              <a:rPr lang="en-NZ" sz="4000" b="1" dirty="0"/>
              <a:t> </a:t>
            </a:r>
            <a:r>
              <a:rPr lang="en-NZ" sz="4000" b="1" dirty="0" err="1"/>
              <a:t>mentalni</a:t>
            </a:r>
            <a:r>
              <a:rPr lang="en-NZ" sz="4000" b="1" dirty="0"/>
              <a:t> model </a:t>
            </a:r>
            <a:endParaRPr lang="hr-HR" sz="4000" b="1" dirty="0" smtClean="0"/>
          </a:p>
          <a:p>
            <a:pPr algn="ctr"/>
            <a:r>
              <a:rPr lang="en-US" sz="2400" dirty="0" smtClean="0"/>
              <a:t>O</a:t>
            </a:r>
            <a:r>
              <a:rPr lang="hr-HR" sz="2400" dirty="0" smtClean="0"/>
              <a:t>d </a:t>
            </a:r>
            <a:r>
              <a:rPr lang="hr-HR" sz="2400" i="1" dirty="0" smtClean="0"/>
              <a:t>izvana na unutra </a:t>
            </a:r>
            <a:r>
              <a:rPr lang="hr-HR" sz="2400" dirty="0" smtClean="0"/>
              <a:t>DO </a:t>
            </a:r>
          </a:p>
          <a:p>
            <a:pPr algn="ctr"/>
            <a:r>
              <a:rPr lang="hr-HR" sz="2400" i="1" dirty="0" smtClean="0"/>
              <a:t>iznutra prema van</a:t>
            </a:r>
            <a:endParaRPr lang="en-US" sz="2400" i="1" dirty="0"/>
          </a:p>
        </p:txBody>
      </p:sp>
      <p:pic>
        <p:nvPicPr>
          <p:cNvPr id="5" name="Picture 4" descr="WGI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4829175"/>
            <a:ext cx="2819400" cy="161925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291264" cy="283845"/>
          </a:xfrm>
        </p:spPr>
        <p:txBody>
          <a:bodyPr/>
          <a:lstStyle/>
          <a:p>
            <a:pPr algn="ctr"/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William Glasser International 2014</a:t>
            </a:r>
            <a:endParaRPr lang="en-A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10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RASPLESANA IMENA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1600201"/>
            <a:ext cx="8147248" cy="1252736"/>
          </a:xfrm>
        </p:spPr>
        <p:txBody>
          <a:bodyPr/>
          <a:lstStyle/>
          <a:p>
            <a:r>
              <a:rPr lang="hr-HR" dirty="0"/>
              <a:t>Na vrh kartice </a:t>
            </a:r>
            <a:r>
              <a:rPr lang="hr-HR" dirty="0" smtClean="0"/>
              <a:t>napišite </a:t>
            </a:r>
            <a:r>
              <a:rPr lang="hr-HR" dirty="0"/>
              <a:t>svoje </a:t>
            </a:r>
            <a:r>
              <a:rPr lang="hr-HR" dirty="0" smtClean="0"/>
              <a:t>ime, a ispod </a:t>
            </a:r>
            <a:r>
              <a:rPr lang="en-US" dirty="0" smtClean="0"/>
              <a:t>2-3 </a:t>
            </a:r>
            <a:r>
              <a:rPr lang="hr-HR" dirty="0" smtClean="0"/>
              <a:t>pitanja koja želite da vam ljudi danas postave</a:t>
            </a:r>
            <a:r>
              <a:rPr lang="en-US" dirty="0" smtClean="0"/>
              <a:t>… </a:t>
            </a:r>
            <a:r>
              <a:rPr lang="hr-HR" dirty="0" smtClean="0"/>
              <a:t>Zaplešimo i podijelimo što smo napisali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539553" y="2780929"/>
            <a:ext cx="8147248" cy="3528392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r>
              <a:rPr lang="hr-HR" sz="3600" b="1" dirty="0" smtClean="0">
                <a:solidFill>
                  <a:schemeClr val="bg1"/>
                </a:solidFill>
              </a:rPr>
              <a:t>Na koji način se rado zabavljaš</a:t>
            </a:r>
            <a:r>
              <a:rPr lang="en-US" sz="36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r>
              <a:rPr lang="hr-HR" sz="3600" b="1" dirty="0" smtClean="0">
                <a:solidFill>
                  <a:schemeClr val="bg1"/>
                </a:solidFill>
              </a:rPr>
              <a:t>Da sada možeš biti negdje drugdje, gdje bi voljela/o biti</a:t>
            </a:r>
            <a:r>
              <a:rPr lang="en-US" sz="36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r>
              <a:rPr lang="hr-HR" sz="3200" b="1" dirty="0" smtClean="0">
                <a:solidFill>
                  <a:schemeClr val="bg1"/>
                </a:solidFill>
              </a:rPr>
              <a:t>Što činiš da bi se </a:t>
            </a:r>
            <a:r>
              <a:rPr lang="hr-HR" sz="3600" b="1" dirty="0" smtClean="0">
                <a:solidFill>
                  <a:schemeClr val="bg1"/>
                </a:solidFill>
              </a:rPr>
              <a:t>osjećala/o moćno</a:t>
            </a:r>
            <a:r>
              <a:rPr lang="en-US" sz="36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229600" cy="283845"/>
          </a:xfrm>
        </p:spPr>
        <p:txBody>
          <a:bodyPr/>
          <a:lstStyle/>
          <a:p>
            <a:pPr algn="ctr"/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William Glasser International 2014</a:t>
            </a:r>
            <a:endParaRPr lang="en-A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3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776864" cy="1371600"/>
          </a:xfrm>
        </p:spPr>
        <p:txBody>
          <a:bodyPr>
            <a:noAutofit/>
          </a:bodyPr>
          <a:lstStyle/>
          <a:p>
            <a:r>
              <a:rPr lang="hr-HR" sz="48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KOLIKO KONTROLIRATE </a:t>
            </a:r>
            <a:br>
              <a:rPr lang="hr-HR" sz="48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r>
              <a:rPr lang="hr-HR" sz="48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SVOJ ŽIVOT</a:t>
            </a:r>
            <a:r>
              <a:rPr lang="en-US" sz="48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?</a:t>
            </a:r>
            <a:endParaRPr lang="en-US" sz="48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464600"/>
            <a:ext cx="7620000" cy="4373563"/>
          </a:xfrm>
        </p:spPr>
        <p:txBody>
          <a:bodyPr>
            <a:normAutofit/>
          </a:bodyPr>
          <a:lstStyle/>
          <a:p>
            <a:r>
              <a:rPr lang="hr-HR" dirty="0"/>
              <a:t>N</a:t>
            </a:r>
            <a:r>
              <a:rPr lang="hr-HR" dirty="0" smtClean="0"/>
              <a:t>a stranici 6 zaokruži broj koji označava tvoj položaj </a:t>
            </a:r>
          </a:p>
          <a:p>
            <a:r>
              <a:rPr lang="hr-HR" dirty="0"/>
              <a:t>u</a:t>
            </a:r>
            <a:r>
              <a:rPr lang="hr-HR" dirty="0" smtClean="0"/>
              <a:t> odnosu na ovo pitanje</a:t>
            </a:r>
            <a:endParaRPr lang="en-US" dirty="0" smtClean="0"/>
          </a:p>
          <a:p>
            <a:endParaRPr lang="hr-HR" dirty="0" smtClean="0"/>
          </a:p>
          <a:p>
            <a:endParaRPr lang="en-US" dirty="0"/>
          </a:p>
          <a:p>
            <a:r>
              <a:rPr lang="hr-HR" dirty="0" smtClean="0"/>
              <a:t>Koliko kontrolirate svoj život?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0%         20%</a:t>
            </a:r>
            <a:r>
              <a:rPr lang="en-US" dirty="0"/>
              <a:t> </a:t>
            </a:r>
            <a:r>
              <a:rPr lang="en-US" dirty="0" smtClean="0"/>
              <a:t>       40%       60%        80%       100%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435280" cy="283845"/>
          </a:xfrm>
        </p:spPr>
        <p:txBody>
          <a:bodyPr/>
          <a:lstStyle/>
          <a:p>
            <a:pPr algn="ctr"/>
            <a:r>
              <a:rPr lang="en-AU" smtClean="0">
                <a:solidFill>
                  <a:schemeClr val="bg1">
                    <a:lumMod val="50000"/>
                  </a:schemeClr>
                </a:solidFill>
              </a:rPr>
              <a:t>William Glasser International 2014</a:t>
            </a:r>
            <a:endParaRPr lang="en-AU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0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</a:t>
            </a:r>
            <a:r>
              <a:rPr lang="hr-HR" dirty="0" smtClean="0"/>
              <a:t>OJKE</a:t>
            </a:r>
            <a:r>
              <a:rPr lang="en-US" dirty="0" smtClean="0"/>
              <a:t>: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održi ravnotežu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hr-HR" dirty="0" smtClean="0"/>
              <a:t>Podijelimo se u trojke brojeći </a:t>
            </a:r>
            <a:r>
              <a:rPr lang="en-US" dirty="0" smtClean="0"/>
              <a:t>(1-13 </a:t>
            </a:r>
            <a:r>
              <a:rPr lang="hr-HR" dirty="0" smtClean="0"/>
              <a:t>za</a:t>
            </a:r>
            <a:r>
              <a:rPr lang="en-US" dirty="0" smtClean="0"/>
              <a:t> 39 </a:t>
            </a:r>
            <a:r>
              <a:rPr lang="hr-HR" dirty="0" smtClean="0"/>
              <a:t>osoba</a:t>
            </a:r>
            <a:r>
              <a:rPr lang="en-US" dirty="0" smtClean="0"/>
              <a:t>).</a:t>
            </a:r>
          </a:p>
          <a:p>
            <a:r>
              <a:rPr lang="hr-HR" dirty="0" smtClean="0"/>
              <a:t>Izaberite tko će promatrati, tko će biti osoba</a:t>
            </a:r>
            <a:r>
              <a:rPr lang="en-US" dirty="0" smtClean="0"/>
              <a:t> A</a:t>
            </a:r>
            <a:r>
              <a:rPr lang="hr-HR" dirty="0" smtClean="0"/>
              <a:t>, a tko osoba</a:t>
            </a:r>
            <a:r>
              <a:rPr lang="en-US" dirty="0" smtClean="0"/>
              <a:t> B.</a:t>
            </a:r>
          </a:p>
          <a:p>
            <a:r>
              <a:rPr lang="hr-HR" dirty="0" smtClean="0"/>
              <a:t>Igrači</a:t>
            </a:r>
            <a:r>
              <a:rPr lang="en-US" dirty="0" smtClean="0"/>
              <a:t> </a:t>
            </a:r>
            <a:r>
              <a:rPr lang="hr-HR" dirty="0" smtClean="0"/>
              <a:t> </a:t>
            </a:r>
            <a:r>
              <a:rPr lang="en-US" dirty="0" smtClean="0"/>
              <a:t>A </a:t>
            </a:r>
            <a:r>
              <a:rPr lang="hr-HR" dirty="0" smtClean="0"/>
              <a:t>i</a:t>
            </a:r>
            <a:r>
              <a:rPr lang="en-US" dirty="0" smtClean="0"/>
              <a:t> B </a:t>
            </a:r>
            <a:r>
              <a:rPr lang="hr-HR" dirty="0" smtClean="0"/>
              <a:t>stanu u dobroj ravnoteži nasuprot  jedan drugome, tako da drže/dodiruju ruke kao da čuvaju ravnotežu. </a:t>
            </a:r>
          </a:p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Pokušajte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poljuljati jedno drugo gurajući samo rukama, bez da pomaknete noge.</a:t>
            </a:r>
          </a:p>
          <a:p>
            <a:r>
              <a:rPr lang="hr-HR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Promatrač posebno pazi kada i zašto svaki igrač pomakne noge.</a:t>
            </a:r>
            <a:r>
              <a:rPr lang="en-US" dirty="0" smtClean="0">
                <a:effectLst/>
              </a:rPr>
              <a:t> </a:t>
            </a:r>
            <a:endParaRPr lang="en-US" dirty="0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53336"/>
            <a:ext cx="8291264" cy="107360"/>
          </a:xfrm>
        </p:spPr>
        <p:txBody>
          <a:bodyPr/>
          <a:lstStyle/>
          <a:p>
            <a:pPr algn="ctr"/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William Glasser International 2014</a:t>
            </a:r>
            <a:endParaRPr lang="en-A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5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PROMATRAČI</a:t>
            </a:r>
            <a:r>
              <a:rPr lang="en-US" dirty="0" smtClean="0"/>
              <a:t>: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KAKO STE IGRALI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Zašto ste pomaknuli noge</a:t>
            </a:r>
            <a:r>
              <a:rPr lang="en-US" dirty="0" smtClean="0"/>
              <a:t>?</a:t>
            </a:r>
          </a:p>
          <a:p>
            <a:r>
              <a:rPr lang="hr-HR" dirty="0"/>
              <a:t>Zašto ste </a:t>
            </a:r>
            <a:r>
              <a:rPr lang="hr-HR" dirty="0" smtClean="0"/>
              <a:t>zadržali ravnotežu</a:t>
            </a:r>
            <a:r>
              <a:rPr lang="en-US" dirty="0" smtClean="0"/>
              <a:t>?</a:t>
            </a:r>
          </a:p>
          <a:p>
            <a:r>
              <a:rPr lang="hr-HR" dirty="0" smtClean="0"/>
              <a:t>Je li druga osoba utjecala na vas ili vas kontrolirala?</a:t>
            </a:r>
            <a:endParaRPr lang="en-US" dirty="0" smtClean="0"/>
          </a:p>
          <a:p>
            <a:r>
              <a:rPr lang="hr-HR" dirty="0" smtClean="0"/>
              <a:t>Jeste li kontrolirali ravnotežu druge osobe ili svoje pokrete rukama kad ste htjeli izbaciti drugog igrača iz ravnoteže?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435280" cy="283845"/>
          </a:xfrm>
        </p:spPr>
        <p:txBody>
          <a:bodyPr/>
          <a:lstStyle/>
          <a:p>
            <a:pPr algn="ctr"/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William Glasser International 2014</a:t>
            </a:r>
            <a:endParaRPr lang="en-A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5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2931</TotalTime>
  <Words>1302</Words>
  <Application>Microsoft Office PowerPoint</Application>
  <PresentationFormat>On-screen Show (4:3)</PresentationFormat>
  <Paragraphs>222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Essential</vt:lpstr>
      <vt:lpstr>uzorak Powerp0int</vt:lpstr>
      <vt:lpstr>PREUZMI ODGOVORNOST  ZA SVOJ ŽIVOT</vt:lpstr>
      <vt:lpstr>  ŽIVOT  KAKO S PSIHOLOGIJOM TEORIJE IZBORA  (choice theory® ) DOBITI ONO ŠTO TREBAŠ</vt:lpstr>
      <vt:lpstr>PowerPoint Presentation</vt:lpstr>
      <vt:lpstr>     ŠTO MOŽETE KONTROLIRATI?</vt:lpstr>
      <vt:lpstr>RASPLESANA IMENA…</vt:lpstr>
      <vt:lpstr>KOLIKO KONTROLIRATE  SVOJ ŽIVOT?</vt:lpstr>
      <vt:lpstr>TrOJKE:  održi ravnotežu…</vt:lpstr>
      <vt:lpstr>PROMATRAČI:  KAKO STE IGRALI</vt:lpstr>
      <vt:lpstr>SREDIŠTE KontrolE: 1</vt:lpstr>
      <vt:lpstr>SREDIŠTE KontrolE: 2</vt:lpstr>
      <vt:lpstr>SREDIŠTE KontrolE: 3</vt:lpstr>
      <vt:lpstr>JEZIK, KontrolA I ODGOVORNOST</vt:lpstr>
      <vt:lpstr>PowerPoint Presentation</vt:lpstr>
      <vt:lpstr>ŠTO VAS JE motivIRALO DA OSTANETE U RAVNOTEŽI?</vt:lpstr>
      <vt:lpstr>JEZIK, KontrolA I ODGOVORNOST</vt:lpstr>
      <vt:lpstr>PowerPoint Presentation</vt:lpstr>
      <vt:lpstr>Što mogu kontrolirati?</vt:lpstr>
      <vt:lpstr>ZAKLJUČIMO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Needs, Wants, Quality World</dc:title>
  <dc:creator>Owner</dc:creator>
  <cp:lastModifiedBy>Jagoda</cp:lastModifiedBy>
  <cp:revision>177</cp:revision>
  <cp:lastPrinted>2014-07-03T00:41:10Z</cp:lastPrinted>
  <dcterms:created xsi:type="dcterms:W3CDTF">2014-05-26T17:55:07Z</dcterms:created>
  <dcterms:modified xsi:type="dcterms:W3CDTF">2015-08-07T05:59:00Z</dcterms:modified>
</cp:coreProperties>
</file>